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68" r:id="rId3"/>
    <p:sldId id="292" r:id="rId4"/>
    <p:sldId id="280" r:id="rId5"/>
    <p:sldId id="291" r:id="rId6"/>
    <p:sldId id="279" r:id="rId7"/>
    <p:sldId id="281" r:id="rId8"/>
    <p:sldId id="282" r:id="rId9"/>
    <p:sldId id="283" r:id="rId10"/>
    <p:sldId id="273" r:id="rId11"/>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5E4D0"/>
    <a:srgbClr val="003052"/>
    <a:srgbClr val="C6F6FA"/>
    <a:srgbClr val="45C9E1"/>
    <a:srgbClr val="B7D868"/>
    <a:srgbClr val="C6379C"/>
    <a:srgbClr val="F1A0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1601" autoAdjust="0"/>
  </p:normalViewPr>
  <p:slideViewPr>
    <p:cSldViewPr snapToGrid="0">
      <p:cViewPr varScale="1">
        <p:scale>
          <a:sx n="71" d="100"/>
          <a:sy n="71" d="100"/>
        </p:scale>
        <p:origin x="2052" y="66"/>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A93940-B8B7-4B4F-A864-ED571FC48D6D}" type="doc">
      <dgm:prSet loTypeId="urn:microsoft.com/office/officeart/2005/8/layout/matrix3" loCatId="matrix" qsTypeId="urn:microsoft.com/office/officeart/2005/8/quickstyle/simple1" qsCatId="simple" csTypeId="urn:microsoft.com/office/officeart/2005/8/colors/accent2_5" csCatId="accent2" phldr="1"/>
      <dgm:spPr/>
      <dgm:t>
        <a:bodyPr/>
        <a:lstStyle/>
        <a:p>
          <a:endParaRPr lang="cs-CZ"/>
        </a:p>
      </dgm:t>
    </dgm:pt>
    <dgm:pt modelId="{47C02628-86D4-4979-8C75-14D39A5A7A6E}">
      <dgm:prSet phldrT="[Text]"/>
      <dgm:spPr>
        <a:solidFill>
          <a:srgbClr val="45C9E1">
            <a:alpha val="90000"/>
          </a:srgbClr>
        </a:solidFill>
      </dgm:spPr>
      <dgm:t>
        <a:bodyPr/>
        <a:lstStyle/>
        <a:p>
          <a:r>
            <a:rPr lang="cs-CZ" dirty="0" smtClean="0"/>
            <a:t>hardware</a:t>
          </a:r>
          <a:endParaRPr lang="cs-CZ" dirty="0"/>
        </a:p>
      </dgm:t>
    </dgm:pt>
    <dgm:pt modelId="{E5DE6638-37F5-48A0-80F7-FE2129472DF4}" type="parTrans" cxnId="{0E7B6746-C562-42B4-BE98-D013E54F0B78}">
      <dgm:prSet/>
      <dgm:spPr/>
      <dgm:t>
        <a:bodyPr/>
        <a:lstStyle/>
        <a:p>
          <a:endParaRPr lang="cs-CZ"/>
        </a:p>
      </dgm:t>
    </dgm:pt>
    <dgm:pt modelId="{C86F7C99-E748-4AC6-8C1D-22D1BE1C7395}" type="sibTrans" cxnId="{0E7B6746-C562-42B4-BE98-D013E54F0B78}">
      <dgm:prSet/>
      <dgm:spPr/>
      <dgm:t>
        <a:bodyPr/>
        <a:lstStyle/>
        <a:p>
          <a:endParaRPr lang="cs-CZ"/>
        </a:p>
      </dgm:t>
    </dgm:pt>
    <dgm:pt modelId="{7173A5BC-5932-41BF-823F-048B222D52EE}">
      <dgm:prSet phldrT="[Text]"/>
      <dgm:spPr>
        <a:solidFill>
          <a:srgbClr val="B7D868">
            <a:alpha val="76667"/>
          </a:srgbClr>
        </a:solidFill>
      </dgm:spPr>
      <dgm:t>
        <a:bodyPr/>
        <a:lstStyle/>
        <a:p>
          <a:r>
            <a:rPr lang="cs-CZ" dirty="0" smtClean="0"/>
            <a:t>software</a:t>
          </a:r>
          <a:endParaRPr lang="cs-CZ" dirty="0"/>
        </a:p>
      </dgm:t>
    </dgm:pt>
    <dgm:pt modelId="{3DB40969-2B39-4FED-A446-F7E52E83F958}" type="parTrans" cxnId="{41BFE174-85D6-415C-B995-1F775F1A7A55}">
      <dgm:prSet/>
      <dgm:spPr/>
      <dgm:t>
        <a:bodyPr/>
        <a:lstStyle/>
        <a:p>
          <a:endParaRPr lang="cs-CZ"/>
        </a:p>
      </dgm:t>
    </dgm:pt>
    <dgm:pt modelId="{5BA67353-A13B-48FF-9DD7-83A67119C603}" type="sibTrans" cxnId="{41BFE174-85D6-415C-B995-1F775F1A7A55}">
      <dgm:prSet/>
      <dgm:spPr/>
      <dgm:t>
        <a:bodyPr/>
        <a:lstStyle/>
        <a:p>
          <a:endParaRPr lang="cs-CZ"/>
        </a:p>
      </dgm:t>
    </dgm:pt>
    <dgm:pt modelId="{9BD5DE18-9068-4338-8D3F-8E71C39B9EDC}">
      <dgm:prSet phldrT="[Text]"/>
      <dgm:spPr>
        <a:solidFill>
          <a:srgbClr val="C6379C">
            <a:alpha val="63333"/>
          </a:srgbClr>
        </a:solidFill>
      </dgm:spPr>
      <dgm:t>
        <a:bodyPr/>
        <a:lstStyle/>
        <a:p>
          <a:r>
            <a:rPr lang="cs-CZ" dirty="0" smtClean="0"/>
            <a:t>služby</a:t>
          </a:r>
          <a:endParaRPr lang="cs-CZ" dirty="0"/>
        </a:p>
      </dgm:t>
    </dgm:pt>
    <dgm:pt modelId="{C4464DEF-5E13-4CEE-A8A7-A2B3BF868501}" type="parTrans" cxnId="{57E818EF-A3B8-4BF9-AFF7-A03615D56813}">
      <dgm:prSet/>
      <dgm:spPr/>
      <dgm:t>
        <a:bodyPr/>
        <a:lstStyle/>
        <a:p>
          <a:endParaRPr lang="cs-CZ"/>
        </a:p>
      </dgm:t>
    </dgm:pt>
    <dgm:pt modelId="{8B32268F-567E-4DAF-B338-4221C1CAD1C1}" type="sibTrans" cxnId="{57E818EF-A3B8-4BF9-AFF7-A03615D56813}">
      <dgm:prSet/>
      <dgm:spPr/>
      <dgm:t>
        <a:bodyPr/>
        <a:lstStyle/>
        <a:p>
          <a:endParaRPr lang="cs-CZ"/>
        </a:p>
      </dgm:t>
    </dgm:pt>
    <dgm:pt modelId="{EE2C7723-3EFD-4A1B-A06A-9B0EC9D1C7BD}">
      <dgm:prSet phldrT="[Text]"/>
      <dgm:spPr>
        <a:solidFill>
          <a:srgbClr val="003052">
            <a:alpha val="50000"/>
          </a:srgbClr>
        </a:solidFill>
      </dgm:spPr>
      <dgm:t>
        <a:bodyPr/>
        <a:lstStyle/>
        <a:p>
          <a:r>
            <a:rPr lang="cs-CZ" dirty="0" smtClean="0"/>
            <a:t>infrastruktura</a:t>
          </a:r>
          <a:endParaRPr lang="cs-CZ" dirty="0"/>
        </a:p>
      </dgm:t>
    </dgm:pt>
    <dgm:pt modelId="{4D05E911-D33B-4A2E-8801-4D8DAC1ABD13}" type="parTrans" cxnId="{DCD905AD-4780-4935-8919-79DD5A2A9519}">
      <dgm:prSet/>
      <dgm:spPr/>
      <dgm:t>
        <a:bodyPr/>
        <a:lstStyle/>
        <a:p>
          <a:endParaRPr lang="cs-CZ"/>
        </a:p>
      </dgm:t>
    </dgm:pt>
    <dgm:pt modelId="{2FC0572E-AED1-49E6-8533-37186EC24170}" type="sibTrans" cxnId="{DCD905AD-4780-4935-8919-79DD5A2A9519}">
      <dgm:prSet/>
      <dgm:spPr/>
      <dgm:t>
        <a:bodyPr/>
        <a:lstStyle/>
        <a:p>
          <a:endParaRPr lang="cs-CZ"/>
        </a:p>
      </dgm:t>
    </dgm:pt>
    <dgm:pt modelId="{CDA7A0E4-E9EE-47A6-9EAE-65A84EB50C19}" type="pres">
      <dgm:prSet presAssocID="{C1A93940-B8B7-4B4F-A864-ED571FC48D6D}" presName="matrix" presStyleCnt="0">
        <dgm:presLayoutVars>
          <dgm:chMax val="1"/>
          <dgm:dir/>
          <dgm:resizeHandles val="exact"/>
        </dgm:presLayoutVars>
      </dgm:prSet>
      <dgm:spPr/>
      <dgm:t>
        <a:bodyPr/>
        <a:lstStyle/>
        <a:p>
          <a:endParaRPr lang="cs-CZ"/>
        </a:p>
      </dgm:t>
    </dgm:pt>
    <dgm:pt modelId="{F7CE8997-608D-493E-AF98-CD434F53E1C3}" type="pres">
      <dgm:prSet presAssocID="{C1A93940-B8B7-4B4F-A864-ED571FC48D6D}" presName="diamond" presStyleLbl="bgShp" presStyleIdx="0" presStyleCnt="1" custScaleX="115809"/>
      <dgm:spPr>
        <a:solidFill>
          <a:schemeClr val="bg1">
            <a:lumMod val="95000"/>
          </a:schemeClr>
        </a:solidFill>
      </dgm:spPr>
      <dgm:t>
        <a:bodyPr/>
        <a:lstStyle/>
        <a:p>
          <a:endParaRPr lang="cs-CZ"/>
        </a:p>
      </dgm:t>
    </dgm:pt>
    <dgm:pt modelId="{CA3F51EA-B461-49DF-AC3C-E4F8FD39B359}" type="pres">
      <dgm:prSet presAssocID="{C1A93940-B8B7-4B4F-A864-ED571FC48D6D}" presName="quad1" presStyleLbl="node1" presStyleIdx="0" presStyleCnt="4" custScaleX="212577" custLinFactNeighborX="-60276" custLinFactNeighborY="-1">
        <dgm:presLayoutVars>
          <dgm:chMax val="0"/>
          <dgm:chPref val="0"/>
          <dgm:bulletEnabled val="1"/>
        </dgm:presLayoutVars>
      </dgm:prSet>
      <dgm:spPr/>
      <dgm:t>
        <a:bodyPr/>
        <a:lstStyle/>
        <a:p>
          <a:endParaRPr lang="cs-CZ"/>
        </a:p>
      </dgm:t>
    </dgm:pt>
    <dgm:pt modelId="{E8D35E41-7C06-400A-83FD-DD8BFFC71847}" type="pres">
      <dgm:prSet presAssocID="{C1A93940-B8B7-4B4F-A864-ED571FC48D6D}" presName="quad2" presStyleLbl="node1" presStyleIdx="1" presStyleCnt="4" custScaleX="216212" custLinFactNeighborX="59619" custLinFactNeighborY="1501">
        <dgm:presLayoutVars>
          <dgm:chMax val="0"/>
          <dgm:chPref val="0"/>
          <dgm:bulletEnabled val="1"/>
        </dgm:presLayoutVars>
      </dgm:prSet>
      <dgm:spPr/>
      <dgm:t>
        <a:bodyPr/>
        <a:lstStyle/>
        <a:p>
          <a:endParaRPr lang="cs-CZ"/>
        </a:p>
      </dgm:t>
    </dgm:pt>
    <dgm:pt modelId="{E1C40E2B-1DB5-4F5A-93B4-A23DC07E56E9}" type="pres">
      <dgm:prSet presAssocID="{C1A93940-B8B7-4B4F-A864-ED571FC48D6D}" presName="quad3" presStyleLbl="node1" presStyleIdx="2" presStyleCnt="4" custScaleX="213366" custLinFactNeighborX="-59881" custLinFactNeighborY="1001">
        <dgm:presLayoutVars>
          <dgm:chMax val="0"/>
          <dgm:chPref val="0"/>
          <dgm:bulletEnabled val="1"/>
        </dgm:presLayoutVars>
      </dgm:prSet>
      <dgm:spPr/>
      <dgm:t>
        <a:bodyPr/>
        <a:lstStyle/>
        <a:p>
          <a:endParaRPr lang="cs-CZ"/>
        </a:p>
      </dgm:t>
    </dgm:pt>
    <dgm:pt modelId="{C69FEF87-1DC7-49E6-9945-2E3B7BBA4997}" type="pres">
      <dgm:prSet presAssocID="{C1A93940-B8B7-4B4F-A864-ED571FC48D6D}" presName="quad4" presStyleLbl="node1" presStyleIdx="3" presStyleCnt="4" custScaleX="219617" custLinFactNeighborX="62640" custLinFactNeighborY="499">
        <dgm:presLayoutVars>
          <dgm:chMax val="0"/>
          <dgm:chPref val="0"/>
          <dgm:bulletEnabled val="1"/>
        </dgm:presLayoutVars>
      </dgm:prSet>
      <dgm:spPr/>
      <dgm:t>
        <a:bodyPr/>
        <a:lstStyle/>
        <a:p>
          <a:endParaRPr lang="cs-CZ"/>
        </a:p>
      </dgm:t>
    </dgm:pt>
  </dgm:ptLst>
  <dgm:cxnLst>
    <dgm:cxn modelId="{57E818EF-A3B8-4BF9-AFF7-A03615D56813}" srcId="{C1A93940-B8B7-4B4F-A864-ED571FC48D6D}" destId="{9BD5DE18-9068-4338-8D3F-8E71C39B9EDC}" srcOrd="2" destOrd="0" parTransId="{C4464DEF-5E13-4CEE-A8A7-A2B3BF868501}" sibTransId="{8B32268F-567E-4DAF-B338-4221C1CAD1C1}"/>
    <dgm:cxn modelId="{9F847C3D-0E5C-48F5-8339-E086CAC2AF90}" type="presOf" srcId="{9BD5DE18-9068-4338-8D3F-8E71C39B9EDC}" destId="{E1C40E2B-1DB5-4F5A-93B4-A23DC07E56E9}" srcOrd="0" destOrd="0" presId="urn:microsoft.com/office/officeart/2005/8/layout/matrix3"/>
    <dgm:cxn modelId="{E1452E83-0FF0-44DF-BB02-66FBA5571313}" type="presOf" srcId="{7173A5BC-5932-41BF-823F-048B222D52EE}" destId="{E8D35E41-7C06-400A-83FD-DD8BFFC71847}" srcOrd="0" destOrd="0" presId="urn:microsoft.com/office/officeart/2005/8/layout/matrix3"/>
    <dgm:cxn modelId="{0E7B6746-C562-42B4-BE98-D013E54F0B78}" srcId="{C1A93940-B8B7-4B4F-A864-ED571FC48D6D}" destId="{47C02628-86D4-4979-8C75-14D39A5A7A6E}" srcOrd="0" destOrd="0" parTransId="{E5DE6638-37F5-48A0-80F7-FE2129472DF4}" sibTransId="{C86F7C99-E748-4AC6-8C1D-22D1BE1C7395}"/>
    <dgm:cxn modelId="{68F6E0D8-C01B-4D00-8F82-2E61034AA067}" type="presOf" srcId="{C1A93940-B8B7-4B4F-A864-ED571FC48D6D}" destId="{CDA7A0E4-E9EE-47A6-9EAE-65A84EB50C19}" srcOrd="0" destOrd="0" presId="urn:microsoft.com/office/officeart/2005/8/layout/matrix3"/>
    <dgm:cxn modelId="{41BFE174-85D6-415C-B995-1F775F1A7A55}" srcId="{C1A93940-B8B7-4B4F-A864-ED571FC48D6D}" destId="{7173A5BC-5932-41BF-823F-048B222D52EE}" srcOrd="1" destOrd="0" parTransId="{3DB40969-2B39-4FED-A446-F7E52E83F958}" sibTransId="{5BA67353-A13B-48FF-9DD7-83A67119C603}"/>
    <dgm:cxn modelId="{E57C6186-447C-4351-B828-BA4A4871CC49}" type="presOf" srcId="{EE2C7723-3EFD-4A1B-A06A-9B0EC9D1C7BD}" destId="{C69FEF87-1DC7-49E6-9945-2E3B7BBA4997}" srcOrd="0" destOrd="0" presId="urn:microsoft.com/office/officeart/2005/8/layout/matrix3"/>
    <dgm:cxn modelId="{CE2FA204-5A7D-4FD1-AF32-B1490721134E}" type="presOf" srcId="{47C02628-86D4-4979-8C75-14D39A5A7A6E}" destId="{CA3F51EA-B461-49DF-AC3C-E4F8FD39B359}" srcOrd="0" destOrd="0" presId="urn:microsoft.com/office/officeart/2005/8/layout/matrix3"/>
    <dgm:cxn modelId="{DCD905AD-4780-4935-8919-79DD5A2A9519}" srcId="{C1A93940-B8B7-4B4F-A864-ED571FC48D6D}" destId="{EE2C7723-3EFD-4A1B-A06A-9B0EC9D1C7BD}" srcOrd="3" destOrd="0" parTransId="{4D05E911-D33B-4A2E-8801-4D8DAC1ABD13}" sibTransId="{2FC0572E-AED1-49E6-8533-37186EC24170}"/>
    <dgm:cxn modelId="{A2A919D1-A714-4D5C-ABE4-E4737CA2D320}" type="presParOf" srcId="{CDA7A0E4-E9EE-47A6-9EAE-65A84EB50C19}" destId="{F7CE8997-608D-493E-AF98-CD434F53E1C3}" srcOrd="0" destOrd="0" presId="urn:microsoft.com/office/officeart/2005/8/layout/matrix3"/>
    <dgm:cxn modelId="{FE53ED15-6945-45E2-AE63-B2659B315C9A}" type="presParOf" srcId="{CDA7A0E4-E9EE-47A6-9EAE-65A84EB50C19}" destId="{CA3F51EA-B461-49DF-AC3C-E4F8FD39B359}" srcOrd="1" destOrd="0" presId="urn:microsoft.com/office/officeart/2005/8/layout/matrix3"/>
    <dgm:cxn modelId="{BF1E7689-D183-42A3-8564-A04859C6155C}" type="presParOf" srcId="{CDA7A0E4-E9EE-47A6-9EAE-65A84EB50C19}" destId="{E8D35E41-7C06-400A-83FD-DD8BFFC71847}" srcOrd="2" destOrd="0" presId="urn:microsoft.com/office/officeart/2005/8/layout/matrix3"/>
    <dgm:cxn modelId="{F1B138DC-EB75-4ABF-84C0-8CDB4B088CEE}" type="presParOf" srcId="{CDA7A0E4-E9EE-47A6-9EAE-65A84EB50C19}" destId="{E1C40E2B-1DB5-4F5A-93B4-A23DC07E56E9}" srcOrd="3" destOrd="0" presId="urn:microsoft.com/office/officeart/2005/8/layout/matrix3"/>
    <dgm:cxn modelId="{72AC59FC-5ED1-4128-8401-A785253E068B}" type="presParOf" srcId="{CDA7A0E4-E9EE-47A6-9EAE-65A84EB50C19}" destId="{C69FEF87-1DC7-49E6-9945-2E3B7BBA4997}" srcOrd="4" destOrd="0" presId="urn:microsoft.com/office/officeart/2005/8/layout/matrix3"/>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CE8997-608D-493E-AF98-CD434F53E1C3}">
      <dsp:nvSpPr>
        <dsp:cNvPr id="0" name=""/>
        <dsp:cNvSpPr/>
      </dsp:nvSpPr>
      <dsp:spPr>
        <a:xfrm>
          <a:off x="2051306" y="0"/>
          <a:ext cx="4889654" cy="4222171"/>
        </a:xfrm>
        <a:prstGeom prst="diamond">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CA3F51EA-B461-49DF-AC3C-E4F8FD39B359}">
      <dsp:nvSpPr>
        <dsp:cNvPr id="0" name=""/>
        <dsp:cNvSpPr/>
      </dsp:nvSpPr>
      <dsp:spPr>
        <a:xfrm>
          <a:off x="866748" y="401089"/>
          <a:ext cx="3500392" cy="1646646"/>
        </a:xfrm>
        <a:prstGeom prst="roundRect">
          <a:avLst/>
        </a:prstGeom>
        <a:solidFill>
          <a:srgbClr val="45C9E1">
            <a:alpha val="9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cs-CZ" sz="4300" kern="1200" dirty="0" smtClean="0"/>
            <a:t>hardware</a:t>
          </a:r>
          <a:endParaRPr lang="cs-CZ" sz="4300" kern="1200" dirty="0"/>
        </a:p>
      </dsp:txBody>
      <dsp:txXfrm>
        <a:off x="947131" y="481472"/>
        <a:ext cx="3339626" cy="1485880"/>
      </dsp:txXfrm>
    </dsp:sp>
    <dsp:sp modelId="{E8D35E41-7C06-400A-83FD-DD8BFFC71847}">
      <dsp:nvSpPr>
        <dsp:cNvPr id="0" name=""/>
        <dsp:cNvSpPr/>
      </dsp:nvSpPr>
      <dsp:spPr>
        <a:xfrm>
          <a:off x="4584379" y="425822"/>
          <a:ext cx="3560247" cy="1646646"/>
        </a:xfrm>
        <a:prstGeom prst="roundRect">
          <a:avLst/>
        </a:prstGeom>
        <a:solidFill>
          <a:srgbClr val="B7D868">
            <a:alpha val="76667"/>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830" tIns="163830" rIns="163830" bIns="163830" numCol="1" spcCol="1270" anchor="ctr" anchorCtr="0">
          <a:noAutofit/>
        </a:bodyPr>
        <a:lstStyle/>
        <a:p>
          <a:pPr lvl="0" algn="ctr" defTabSz="1911350">
            <a:lnSpc>
              <a:spcPct val="90000"/>
            </a:lnSpc>
            <a:spcBef>
              <a:spcPct val="0"/>
            </a:spcBef>
            <a:spcAft>
              <a:spcPct val="35000"/>
            </a:spcAft>
          </a:pPr>
          <a:r>
            <a:rPr lang="cs-CZ" sz="4300" kern="1200" dirty="0" smtClean="0"/>
            <a:t>software</a:t>
          </a:r>
          <a:endParaRPr lang="cs-CZ" sz="4300" kern="1200" dirty="0"/>
        </a:p>
      </dsp:txBody>
      <dsp:txXfrm>
        <a:off x="4664762" y="506205"/>
        <a:ext cx="3399481" cy="1485880"/>
      </dsp:txXfrm>
    </dsp:sp>
    <dsp:sp modelId="{E1C40E2B-1DB5-4F5A-93B4-A23DC07E56E9}">
      <dsp:nvSpPr>
        <dsp:cNvPr id="0" name=""/>
        <dsp:cNvSpPr/>
      </dsp:nvSpPr>
      <dsp:spPr>
        <a:xfrm>
          <a:off x="866757" y="2190900"/>
          <a:ext cx="3513384" cy="1646646"/>
        </a:xfrm>
        <a:prstGeom prst="roundRect">
          <a:avLst/>
        </a:prstGeom>
        <a:solidFill>
          <a:srgbClr val="C6379C">
            <a:alpha val="63333"/>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ctr" defTabSz="1866900">
            <a:lnSpc>
              <a:spcPct val="90000"/>
            </a:lnSpc>
            <a:spcBef>
              <a:spcPct val="0"/>
            </a:spcBef>
            <a:spcAft>
              <a:spcPct val="35000"/>
            </a:spcAft>
          </a:pPr>
          <a:r>
            <a:rPr lang="cs-CZ" sz="4200" kern="1200" dirty="0" smtClean="0"/>
            <a:t>služby</a:t>
          </a:r>
          <a:endParaRPr lang="cs-CZ" sz="4200" kern="1200" dirty="0"/>
        </a:p>
      </dsp:txBody>
      <dsp:txXfrm>
        <a:off x="947140" y="2271283"/>
        <a:ext cx="3352618" cy="1485880"/>
      </dsp:txXfrm>
    </dsp:sp>
    <dsp:sp modelId="{C69FEF87-1DC7-49E6-9945-2E3B7BBA4997}">
      <dsp:nvSpPr>
        <dsp:cNvPr id="0" name=""/>
        <dsp:cNvSpPr/>
      </dsp:nvSpPr>
      <dsp:spPr>
        <a:xfrm>
          <a:off x="4606090" y="2182634"/>
          <a:ext cx="3616316" cy="1646646"/>
        </a:xfrm>
        <a:prstGeom prst="roundRect">
          <a:avLst/>
        </a:prstGeom>
        <a:solidFill>
          <a:srgbClr val="003052">
            <a:alpha val="50000"/>
          </a:srgb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210" tIns="156210" rIns="156210" bIns="156210" numCol="1" spcCol="1270" anchor="ctr" anchorCtr="0">
          <a:noAutofit/>
        </a:bodyPr>
        <a:lstStyle/>
        <a:p>
          <a:pPr lvl="0" algn="ctr" defTabSz="1822450">
            <a:lnSpc>
              <a:spcPct val="90000"/>
            </a:lnSpc>
            <a:spcBef>
              <a:spcPct val="0"/>
            </a:spcBef>
            <a:spcAft>
              <a:spcPct val="35000"/>
            </a:spcAft>
          </a:pPr>
          <a:r>
            <a:rPr lang="cs-CZ" sz="4100" kern="1200" dirty="0" smtClean="0"/>
            <a:t>infrastruktura</a:t>
          </a:r>
          <a:endParaRPr lang="cs-CZ" sz="4100" kern="1200" dirty="0"/>
        </a:p>
      </dsp:txBody>
      <dsp:txXfrm>
        <a:off x="4686473" y="2263017"/>
        <a:ext cx="3455550" cy="148588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9AFA-2AC2-4E5A-AF28-1410DB0A113E}" type="datetimeFigureOut">
              <a:rPr lang="cs-CZ" smtClean="0"/>
              <a:t>28.09.2023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6FE46-9079-420D-B648-8F8C70206CFD}" type="slidenum">
              <a:rPr lang="cs-CZ" smtClean="0"/>
              <a:t>‹#›</a:t>
            </a:fld>
            <a:endParaRPr lang="cs-CZ"/>
          </a:p>
        </p:txBody>
      </p:sp>
    </p:spTree>
    <p:extLst>
      <p:ext uri="{BB962C8B-B14F-4D97-AF65-F5344CB8AC3E}">
        <p14:creationId xmlns:p14="http://schemas.microsoft.com/office/powerpoint/2010/main" val="2609517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Slovem </a:t>
            </a:r>
            <a:r>
              <a:rPr lang="cs-CZ" sz="1200" b="1" i="0" u="none" strike="noStrike" kern="1200" baseline="0" smtClean="0">
                <a:solidFill>
                  <a:schemeClr val="tx1"/>
                </a:solidFill>
                <a:latin typeface="+mn-lt"/>
                <a:ea typeface="+mn-ea"/>
                <a:cs typeface="+mn-cs"/>
              </a:rPr>
              <a:t>informatika </a:t>
            </a:r>
            <a:r>
              <a:rPr lang="cs-CZ" sz="1200" b="0" i="0" u="none" strike="noStrike" kern="1200" baseline="0" smtClean="0">
                <a:solidFill>
                  <a:schemeClr val="tx1"/>
                </a:solidFill>
                <a:latin typeface="+mn-lt"/>
                <a:ea typeface="+mn-ea"/>
                <a:cs typeface="+mn-cs"/>
              </a:rPr>
              <a:t>označujeme vědní obor, který se zabývá získáváním, zpracováním a využitím informací. </a:t>
            </a:r>
          </a:p>
          <a:p>
            <a:pPr marL="171450" indent="-171450">
              <a:lnSpc>
                <a:spcPct val="150000"/>
              </a:lnSpc>
              <a:spcBef>
                <a:spcPts val="600"/>
              </a:spcBef>
              <a:spcAft>
                <a:spcPts val="600"/>
              </a:spcAft>
              <a:buFont typeface="Arial" panose="020B0604020202020204" pitchFamily="34" charset="0"/>
              <a:buChar char="•"/>
            </a:pPr>
            <a:r>
              <a:rPr lang="cs-CZ" sz="1200" b="0" i="0" kern="1200" smtClean="0">
                <a:solidFill>
                  <a:schemeClr val="tx1"/>
                </a:solidFill>
                <a:effectLst/>
                <a:latin typeface="+mn-lt"/>
                <a:ea typeface="+mn-ea"/>
                <a:cs typeface="+mn-cs"/>
              </a:rPr>
              <a:t>V současnosti je však pojem informatika chápán jako věda o počítačích, jelikož ke zpracování informací se dnes používá výhradně výpočetní technika.</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sz="1200" b="0" i="0" u="none" strike="noStrike" kern="1200" baseline="0" smtClean="0">
                <a:solidFill>
                  <a:schemeClr val="tx1"/>
                </a:solidFill>
                <a:latin typeface="+mn-lt"/>
                <a:ea typeface="+mn-ea"/>
                <a:cs typeface="+mn-cs"/>
              </a:rPr>
              <a:t>Informatika se zabývá nejen obecnými teoretickými otázkami spojenými s informacemi, ale prostřednictvím řady </a:t>
            </a:r>
            <a:r>
              <a:rPr lang="cs-CZ" sz="1200" b="1" i="0" u="none" strike="noStrike" kern="1200" baseline="0" smtClean="0">
                <a:solidFill>
                  <a:schemeClr val="tx1"/>
                </a:solidFill>
                <a:latin typeface="+mn-lt"/>
                <a:ea typeface="+mn-ea"/>
                <a:cs typeface="+mn-cs"/>
              </a:rPr>
              <a:t>aplikovaných oborů</a:t>
            </a:r>
            <a:r>
              <a:rPr lang="cs-CZ" sz="1200" b="0" i="0" u="none" strike="noStrike" kern="1200" baseline="0" smtClean="0">
                <a:solidFill>
                  <a:schemeClr val="tx1"/>
                </a:solidFill>
                <a:latin typeface="+mn-lt"/>
                <a:ea typeface="+mn-ea"/>
                <a:cs typeface="+mn-cs"/>
              </a:rPr>
              <a:t> řeší i praktické problémy.</a:t>
            </a:r>
          </a:p>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Počátky oboru sahají </a:t>
            </a:r>
            <a:r>
              <a:rPr lang="cs-CZ" sz="1200" b="1" i="0" u="none" strike="noStrike" kern="1200" baseline="0" smtClean="0">
                <a:solidFill>
                  <a:schemeClr val="tx1"/>
                </a:solidFill>
                <a:latin typeface="+mn-lt"/>
                <a:ea typeface="+mn-ea"/>
                <a:cs typeface="+mn-cs"/>
              </a:rPr>
              <a:t>do poloviny 20. století</a:t>
            </a:r>
            <a:r>
              <a:rPr lang="cs-CZ" sz="1200" b="0" i="0" u="none" strike="noStrike" kern="1200" baseline="0" smtClean="0">
                <a:solidFill>
                  <a:schemeClr val="tx1"/>
                </a:solidFill>
                <a:latin typeface="+mn-lt"/>
                <a:ea typeface="+mn-ea"/>
                <a:cs typeface="+mn-cs"/>
              </a:rPr>
              <a:t>, kdy vznikly první elektronické počítače a začala skutečná </a:t>
            </a:r>
            <a:r>
              <a:rPr lang="cs-CZ" sz="1200" b="1" i="0" u="none" strike="noStrike" kern="1200" baseline="0" smtClean="0">
                <a:solidFill>
                  <a:schemeClr val="tx1"/>
                </a:solidFill>
                <a:latin typeface="+mn-lt"/>
                <a:ea typeface="+mn-ea"/>
                <a:cs typeface="+mn-cs"/>
              </a:rPr>
              <a:t>informační revoluce</a:t>
            </a:r>
            <a:r>
              <a:rPr lang="cs-CZ" sz="1200" b="0" i="0" u="none" strike="noStrike" kern="1200" baseline="0" smtClean="0">
                <a:solidFill>
                  <a:schemeClr val="tx1"/>
                </a:solidFill>
                <a:latin typeface="+mn-lt"/>
                <a:ea typeface="+mn-ea"/>
                <a:cs typeface="+mn-cs"/>
              </a:rPr>
              <a:t>.</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2</a:t>
            </a:fld>
            <a:endParaRPr lang="cs-CZ"/>
          </a:p>
        </p:txBody>
      </p:sp>
    </p:spTree>
    <p:extLst>
      <p:ext uri="{BB962C8B-B14F-4D97-AF65-F5344CB8AC3E}">
        <p14:creationId xmlns:p14="http://schemas.microsoft.com/office/powerpoint/2010/main" val="19784882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U </a:t>
            </a:r>
            <a:r>
              <a:rPr lang="cs-CZ" sz="1200" b="0" i="0" u="none" strike="noStrike" kern="1200" baseline="0">
                <a:solidFill>
                  <a:schemeClr val="tx1"/>
                </a:solidFill>
                <a:latin typeface="+mn-lt"/>
                <a:ea typeface="+mn-ea"/>
                <a:cs typeface="+mn-cs"/>
              </a:rPr>
              <a:t>kolébky informatiky i počítačové éry stála celá řada osobností</a:t>
            </a:r>
            <a:r>
              <a:rPr lang="en-US" sz="1200" b="0" i="0" u="none" strike="noStrike" kern="1200" baseline="0">
                <a:solidFill>
                  <a:schemeClr val="tx1"/>
                </a:solidFill>
                <a:latin typeface="+mn-lt"/>
                <a:ea typeface="+mn-ea"/>
                <a:cs typeface="+mn-cs"/>
              </a:rPr>
              <a:t>;</a:t>
            </a:r>
            <a:r>
              <a:rPr lang="cs-CZ" sz="1200" b="0" i="0" u="none" strike="noStrike" kern="1200" baseline="0">
                <a:solidFill>
                  <a:schemeClr val="tx1"/>
                </a:solidFill>
                <a:latin typeface="+mn-lt"/>
                <a:ea typeface="+mn-ea"/>
                <a:cs typeface="+mn-cs"/>
              </a:rPr>
              <a:t> k nejvýznamnějším patří </a:t>
            </a:r>
            <a:r>
              <a:rPr lang="cs-CZ" sz="1200" b="1" i="0" u="none" strike="noStrike" kern="1200" baseline="0">
                <a:solidFill>
                  <a:schemeClr val="tx1"/>
                </a:solidFill>
                <a:latin typeface="+mn-lt"/>
                <a:ea typeface="+mn-ea"/>
                <a:cs typeface="+mn-cs"/>
              </a:rPr>
              <a:t>Alan Turing</a:t>
            </a:r>
            <a:r>
              <a:rPr lang="cs-CZ" sz="1200" b="0" i="0" u="none" strike="noStrike" kern="1200" baseline="0">
                <a:solidFill>
                  <a:schemeClr val="tx1"/>
                </a:solidFill>
                <a:latin typeface="+mn-lt"/>
                <a:ea typeface="+mn-ea"/>
                <a:cs typeface="+mn-cs"/>
              </a:rPr>
              <a:t>, autor teoretického modelu obecného výpočetního stroje (</a:t>
            </a:r>
            <a:r>
              <a:rPr lang="cs-CZ" sz="1200" b="0" i="1" u="none" strike="noStrike" kern="1200" baseline="0">
                <a:solidFill>
                  <a:schemeClr val="tx1"/>
                </a:solidFill>
                <a:latin typeface="+mn-lt"/>
                <a:ea typeface="+mn-ea"/>
                <a:cs typeface="+mn-cs"/>
              </a:rPr>
              <a:t>Turingův stroj</a:t>
            </a:r>
            <a:r>
              <a:rPr lang="cs-CZ" sz="1200" b="0" i="0" u="none" strike="noStrike" kern="1200" baseline="0">
                <a:solidFill>
                  <a:schemeClr val="tx1"/>
                </a:solidFill>
                <a:latin typeface="+mn-lt"/>
                <a:ea typeface="+mn-ea"/>
                <a:cs typeface="+mn-cs"/>
              </a:rPr>
              <a:t>), a </a:t>
            </a:r>
            <a:r>
              <a:rPr lang="cs-CZ" sz="1200" b="1" i="0" u="none" strike="noStrike" kern="1200" baseline="0">
                <a:solidFill>
                  <a:schemeClr val="tx1"/>
                </a:solidFill>
                <a:latin typeface="+mn-lt"/>
                <a:ea typeface="+mn-ea"/>
                <a:cs typeface="+mn-cs"/>
              </a:rPr>
              <a:t>John von Neumann</a:t>
            </a:r>
            <a:r>
              <a:rPr lang="cs-CZ" sz="1200" b="0" i="0" u="none" strike="noStrike" kern="1200" baseline="0">
                <a:solidFill>
                  <a:schemeClr val="tx1"/>
                </a:solidFill>
                <a:latin typeface="+mn-lt"/>
                <a:ea typeface="+mn-ea"/>
                <a:cs typeface="+mn-cs"/>
              </a:rPr>
              <a:t>, který navrhl moderní architekturu počítače (</a:t>
            </a:r>
            <a:r>
              <a:rPr lang="cs-CZ" sz="1200" b="0" i="1" u="none" strike="noStrike" kern="1200" baseline="0">
                <a:solidFill>
                  <a:schemeClr val="tx1"/>
                </a:solidFill>
                <a:latin typeface="+mn-lt"/>
                <a:ea typeface="+mn-ea"/>
                <a:cs typeface="+mn-cs"/>
              </a:rPr>
              <a:t>Von Neumannovo schéma</a:t>
            </a:r>
            <a:r>
              <a:rPr lang="cs-CZ" sz="1200" b="0" i="0" u="none" strike="noStrike" kern="1200" baseline="0">
                <a:solidFill>
                  <a:schemeClr val="tx1"/>
                </a:solidFill>
                <a:latin typeface="+mn-lt"/>
                <a:ea typeface="+mn-ea"/>
                <a:cs typeface="+mn-cs"/>
              </a:rPr>
              <a:t>). Oba sehráli významnou roli za 2. světové války - Turing se významnou měrou podílel na dešifrování zpráv z německého šifrovacího stroje </a:t>
            </a:r>
            <a:r>
              <a:rPr lang="cs-CZ" sz="1200" b="0" i="1" u="none" strike="noStrike" kern="1200" baseline="0">
                <a:solidFill>
                  <a:schemeClr val="tx1"/>
                </a:solidFill>
                <a:latin typeface="+mn-lt"/>
                <a:ea typeface="+mn-ea"/>
                <a:cs typeface="+mn-cs"/>
              </a:rPr>
              <a:t>Enigma</a:t>
            </a:r>
            <a:r>
              <a:rPr lang="cs-CZ" sz="1200" b="0" i="0" u="none" strike="noStrike" kern="1200" baseline="0">
                <a:solidFill>
                  <a:schemeClr val="tx1"/>
                </a:solidFill>
                <a:latin typeface="+mn-lt"/>
                <a:ea typeface="+mn-ea"/>
                <a:cs typeface="+mn-cs"/>
              </a:rPr>
              <a:t>, von Neumann se zase účastnil vývoje atomové bomby v rámci amerického projektu </a:t>
            </a:r>
            <a:r>
              <a:rPr lang="cs-CZ" sz="1200" b="0" i="1" u="none" strike="noStrike" kern="1200" baseline="0">
                <a:solidFill>
                  <a:schemeClr val="tx1"/>
                </a:solidFill>
                <a:latin typeface="+mn-lt"/>
                <a:ea typeface="+mn-ea"/>
                <a:cs typeface="+mn-cs"/>
              </a:rPr>
              <a:t>Manhattan</a:t>
            </a:r>
            <a:r>
              <a:rPr lang="cs-CZ" sz="1200" b="0" i="0" u="none" strike="noStrike" kern="1200" baseline="0">
                <a:solidFill>
                  <a:schemeClr val="tx1"/>
                </a:solidFill>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1066674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IBM Watson</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Vývoj:</a:t>
            </a:r>
            <a:r>
              <a:rPr lang="cs-CZ" sz="1200" b="0" i="0" kern="1200" smtClean="0">
                <a:solidFill>
                  <a:schemeClr val="tx1"/>
                </a:solidFill>
                <a:effectLst/>
                <a:latin typeface="+mn-lt"/>
                <a:ea typeface="+mn-ea"/>
                <a:cs typeface="+mn-cs"/>
              </a:rPr>
              <a:t> Vytvořen firmou IBM, Watson je systém otázek a odpovědí postavený na pokročilých algoritmech pro analýzu přirozeného jazyka.</a:t>
            </a:r>
          </a:p>
          <a:p>
            <a:pPr lvl="1"/>
            <a:r>
              <a:rPr lang="cs-CZ" sz="1200" b="1" i="0" kern="1200" smtClean="0">
                <a:solidFill>
                  <a:schemeClr val="tx1"/>
                </a:solidFill>
                <a:effectLst/>
                <a:latin typeface="+mn-lt"/>
                <a:ea typeface="+mn-ea"/>
                <a:cs typeface="+mn-cs"/>
              </a:rPr>
              <a:t>Jeopardy!:</a:t>
            </a:r>
            <a:r>
              <a:rPr lang="cs-CZ" sz="1200" b="0" i="0" kern="1200" smtClean="0">
                <a:solidFill>
                  <a:schemeClr val="tx1"/>
                </a:solidFill>
                <a:effectLst/>
                <a:latin typeface="+mn-lt"/>
                <a:ea typeface="+mn-ea"/>
                <a:cs typeface="+mn-cs"/>
              </a:rPr>
              <a:t> Watson dosáhl mezinárodního uznání v roce 2011, když porazil dva šampióny v americké televizní hře "Jeopardy!". Bylo to poprvé, kdy stroj překonal člověka v takto komplexní úloze zpracování jazyka.</a:t>
            </a:r>
          </a:p>
          <a:p>
            <a:pPr lvl="1"/>
            <a:r>
              <a:rPr lang="cs-CZ" sz="1200" b="1" i="0" kern="1200" smtClean="0">
                <a:solidFill>
                  <a:schemeClr val="tx1"/>
                </a:solidFill>
                <a:effectLst/>
                <a:latin typeface="+mn-lt"/>
                <a:ea typeface="+mn-ea"/>
                <a:cs typeface="+mn-cs"/>
              </a:rPr>
              <a:t>Další využití:</a:t>
            </a:r>
            <a:r>
              <a:rPr lang="cs-CZ" sz="1200" b="0" i="0" kern="1200" smtClean="0">
                <a:solidFill>
                  <a:schemeClr val="tx1"/>
                </a:solidFill>
                <a:effectLst/>
                <a:latin typeface="+mn-lt"/>
                <a:ea typeface="+mn-ea"/>
                <a:cs typeface="+mn-cs"/>
              </a:rPr>
              <a:t> Po svém vítězství v "Jeopardy!" byl Watson využíván v různých oborech, zejména v medicíně pro podporu diagnostiky a analýzu lékařských dat.</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AlphaGo</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Vývoj:</a:t>
            </a:r>
            <a:r>
              <a:rPr lang="cs-CZ" sz="1200" b="0" i="0" kern="1200" smtClean="0">
                <a:solidFill>
                  <a:schemeClr val="tx1"/>
                </a:solidFill>
                <a:effectLst/>
                <a:latin typeface="+mn-lt"/>
                <a:ea typeface="+mn-ea"/>
                <a:cs typeface="+mn-cs"/>
              </a:rPr>
              <a:t> Vytvořen firmou DeepMind (dceřiná společnost Google), AlphaGo je AI program určený k hraní deskové hry Go.</a:t>
            </a:r>
          </a:p>
          <a:p>
            <a:pPr lvl="1"/>
            <a:r>
              <a:rPr lang="cs-CZ" sz="1200" b="1" i="0" kern="1200" smtClean="0">
                <a:solidFill>
                  <a:schemeClr val="tx1"/>
                </a:solidFill>
                <a:effectLst/>
                <a:latin typeface="+mn-lt"/>
                <a:ea typeface="+mn-ea"/>
                <a:cs typeface="+mn-cs"/>
              </a:rPr>
              <a:t>Historický okamžik:</a:t>
            </a:r>
            <a:r>
              <a:rPr lang="cs-CZ" sz="1200" b="0" i="0" kern="1200" smtClean="0">
                <a:solidFill>
                  <a:schemeClr val="tx1"/>
                </a:solidFill>
                <a:effectLst/>
                <a:latin typeface="+mn-lt"/>
                <a:ea typeface="+mn-ea"/>
                <a:cs typeface="+mn-cs"/>
              </a:rPr>
              <a:t> V roce 2016 porazil AlphaGo světového mistra Lee Sedola ve hře Go v sérii pěti zápasů. Bylo to poprvé, kdy AI porazila člověka v této nesmírně složité hře, což bylo považováno za značný milník v oblasti umělé inteligence.</a:t>
            </a:r>
          </a:p>
          <a:p>
            <a:pPr lvl="1"/>
            <a:r>
              <a:rPr lang="cs-CZ" sz="1200" b="1" i="0" kern="1200" smtClean="0">
                <a:solidFill>
                  <a:schemeClr val="tx1"/>
                </a:solidFill>
                <a:effectLst/>
                <a:latin typeface="+mn-lt"/>
                <a:ea typeface="+mn-ea"/>
                <a:cs typeface="+mn-cs"/>
              </a:rPr>
              <a:t>Technologie:</a:t>
            </a:r>
            <a:r>
              <a:rPr lang="cs-CZ" sz="1200" b="0" i="0" kern="1200" smtClean="0">
                <a:solidFill>
                  <a:schemeClr val="tx1"/>
                </a:solidFill>
                <a:effectLst/>
                <a:latin typeface="+mn-lt"/>
                <a:ea typeface="+mn-ea"/>
                <a:cs typeface="+mn-cs"/>
              </a:rPr>
              <a:t> AlphaGo kombinuje metody hlubokého učení s metodami výpočetního stromového vyhledávání pro optimalizaci svých tahů.</a:t>
            </a:r>
          </a:p>
          <a:p>
            <a:endParaRPr lang="cs-CZ" sz="1200" b="0" i="0" kern="1200" smtClean="0">
              <a:solidFill>
                <a:schemeClr val="tx1"/>
              </a:solidFill>
              <a:effectLst/>
              <a:latin typeface="+mn-lt"/>
              <a:ea typeface="+mn-ea"/>
              <a:cs typeface="+mn-cs"/>
            </a:endParaRPr>
          </a:p>
          <a:p>
            <a:r>
              <a:rPr lang="cs-CZ" sz="1200" b="0" i="0" kern="1200" smtClean="0">
                <a:solidFill>
                  <a:schemeClr val="tx1"/>
                </a:solidFill>
                <a:effectLst/>
                <a:latin typeface="+mn-lt"/>
                <a:ea typeface="+mn-ea"/>
                <a:cs typeface="+mn-cs"/>
              </a:rPr>
              <a:t>Oba tyto příklady demonstrují obrovský potenciál a dosažený pokrok v oblasti umělé inteligence, ukazují, jak AI může překonávat člověka v komplexních úlohách, které dříve vyžadovaly vysoký stupeň lidského myšlení a strategie.</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4</a:t>
            </a:fld>
            <a:endParaRPr lang="cs-CZ"/>
          </a:p>
        </p:txBody>
      </p:sp>
    </p:spTree>
    <p:extLst>
      <p:ext uri="{BB962C8B-B14F-4D97-AF65-F5344CB8AC3E}">
        <p14:creationId xmlns:p14="http://schemas.microsoft.com/office/powerpoint/2010/main" val="457164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Osobní asistenti a chatboti:</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 dnešní době jsou AI-driven osobní asistenti jako Siri, Alexa nebo Google Assistant běžnou součástí mnoha domácností. Umožňují uživatelům vyhledávat informace, řídit domácí automatizaci, posílat zprávy a mnoho dalšího pomocí hlasových příkazů.</a:t>
            </a:r>
          </a:p>
          <a:p>
            <a:pPr lvl="1"/>
            <a:r>
              <a:rPr lang="cs-CZ" sz="1200" b="0" i="0" kern="1200" smtClean="0">
                <a:solidFill>
                  <a:schemeClr val="tx1"/>
                </a:solidFill>
                <a:effectLst/>
                <a:latin typeface="+mn-lt"/>
                <a:ea typeface="+mn-ea"/>
                <a:cs typeface="+mn-cs"/>
              </a:rPr>
              <a:t>Chatboti na webových stránkách a v aplikacích na zákaznický servis automaticky odpovídají na dotazy a pomáhají řešit problémy.</a:t>
            </a:r>
          </a:p>
          <a:p>
            <a:r>
              <a:rPr lang="cs-CZ" sz="1200" b="1" i="0" kern="1200" smtClean="0">
                <a:solidFill>
                  <a:schemeClr val="tx1"/>
                </a:solidFill>
                <a:effectLst/>
                <a:latin typeface="+mn-lt"/>
                <a:ea typeface="+mn-ea"/>
                <a:cs typeface="+mn-cs"/>
              </a:rPr>
              <a:t>Zdravotní diagnostika a lékařský výzkum:</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AI je využívána k analýze lékařských obrazů a detekci nemocí, např. identifikaci nádorů na rentgenových snímcích nebo k diagnostice očních onemocnění skrze fotografie sítnice.</a:t>
            </a:r>
          </a:p>
          <a:p>
            <a:pPr lvl="1"/>
            <a:r>
              <a:rPr lang="cs-CZ" sz="1200" b="0" i="0" kern="1200" smtClean="0">
                <a:solidFill>
                  <a:schemeClr val="tx1"/>
                </a:solidFill>
                <a:effectLst/>
                <a:latin typeface="+mn-lt"/>
                <a:ea typeface="+mn-ea"/>
                <a:cs typeface="+mn-cs"/>
              </a:rPr>
              <a:t>Pomáhá také v oblasti výzkumu léčiv, kdy může například předpovědět, jaké molekuly by mohly být účinnými léky pro konkrétní nemoci.</a:t>
            </a:r>
          </a:p>
          <a:p>
            <a:r>
              <a:rPr lang="cs-CZ" sz="1200" b="1" i="0" kern="1200" smtClean="0">
                <a:solidFill>
                  <a:schemeClr val="tx1"/>
                </a:solidFill>
                <a:effectLst/>
                <a:latin typeface="+mn-lt"/>
                <a:ea typeface="+mn-ea"/>
                <a:cs typeface="+mn-cs"/>
              </a:rPr>
              <a:t>Doporučovací systémy: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Většina online obchodních platforem, jako je Amazon nebo Netflix, využívá AI k analýze preferencí uživatelů a doporučuje produkty nebo filmy a seriály, které by je mohly zajímat.</a:t>
            </a:r>
          </a:p>
          <a:p>
            <a:r>
              <a:rPr lang="cs-CZ" sz="1200" b="1" i="0" kern="1200" smtClean="0">
                <a:solidFill>
                  <a:schemeClr val="tx1"/>
                </a:solidFill>
                <a:effectLst/>
                <a:latin typeface="+mn-lt"/>
                <a:ea typeface="+mn-ea"/>
                <a:cs typeface="+mn-cs"/>
              </a:rPr>
              <a:t>Automatizované řízení vozidel:</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Autonomní vozidla, například samořídící auta od společnosti Tesla, využívají AI k analýze dat z kamer a senzorů v reálném čase, což jim umožňuje navigovat a reagovat na okolní prostředí.</a:t>
            </a:r>
          </a:p>
          <a:p>
            <a:r>
              <a:rPr lang="cs-CZ" sz="1200" b="1" i="0" kern="1200" smtClean="0">
                <a:solidFill>
                  <a:schemeClr val="tx1"/>
                </a:solidFill>
                <a:effectLst/>
                <a:latin typeface="+mn-lt"/>
                <a:ea typeface="+mn-ea"/>
                <a:cs typeface="+mn-cs"/>
              </a:rPr>
              <a:t>Finanční služby a analýzy: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AI je využívána k detekci podvodů tím, že analyzuje transakční vzory a vyhledává anomálie.</a:t>
            </a:r>
          </a:p>
          <a:p>
            <a:pPr lvl="1"/>
            <a:r>
              <a:rPr lang="cs-CZ" sz="1200" b="0" i="0" kern="1200" smtClean="0">
                <a:solidFill>
                  <a:schemeClr val="tx1"/>
                </a:solidFill>
                <a:effectLst/>
                <a:latin typeface="+mn-lt"/>
                <a:ea typeface="+mn-ea"/>
                <a:cs typeface="+mn-cs"/>
              </a:rPr>
              <a:t>Robo-poradci poskytují automatizované investiční služby s minimálním lidským zásahem na základě algoritmů, které optimalizují investiční strategie pro klienty.</a:t>
            </a:r>
          </a:p>
          <a:p>
            <a:endParaRPr lang="cs-CZ" sz="1200" b="0" i="0" kern="1200" smtClean="0">
              <a:solidFill>
                <a:schemeClr val="tx1"/>
              </a:solidFill>
              <a:effectLst/>
              <a:latin typeface="+mn-lt"/>
              <a:ea typeface="+mn-ea"/>
              <a:cs typeface="+mn-cs"/>
            </a:endParaRPr>
          </a:p>
          <a:p>
            <a:r>
              <a:rPr lang="cs-CZ" sz="1200" b="0" i="0" kern="1200" smtClean="0">
                <a:solidFill>
                  <a:schemeClr val="tx1"/>
                </a:solidFill>
                <a:effectLst/>
                <a:latin typeface="+mn-lt"/>
                <a:ea typeface="+mn-ea"/>
                <a:cs typeface="+mn-cs"/>
              </a:rPr>
              <a:t>Toto je pouze pár příkladů, ale AI nachází uplatnění v mnoha dalších oblastech, od výroby přes vědu až po umění.</a:t>
            </a:r>
          </a:p>
          <a:p>
            <a:pPr marL="0" indent="0">
              <a:lnSpc>
                <a:spcPct val="150000"/>
              </a:lnSpc>
              <a:spcBef>
                <a:spcPts val="600"/>
              </a:spcBef>
              <a:spcAft>
                <a:spcPts val="600"/>
              </a:spcAft>
              <a:buFont typeface="Arial" panose="020B0604020202020204" pitchFamily="34" charset="0"/>
              <a:buNone/>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36861357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Průmyslové roboty: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Využívány hlavně v automobilovém průmyslu a výrobě k montáži součástek, sváření nebo lakování. Tyto roboty jsou často velké, pevně umístěné a programovány k provádění opakujících se úkonů s vysokou přesností.</a:t>
            </a:r>
          </a:p>
          <a:p>
            <a:r>
              <a:rPr lang="cs-CZ" sz="1200" b="1" i="0" kern="1200" smtClean="0">
                <a:solidFill>
                  <a:schemeClr val="tx1"/>
                </a:solidFill>
                <a:effectLst/>
                <a:latin typeface="+mn-lt"/>
                <a:ea typeface="+mn-ea"/>
                <a:cs typeface="+mn-cs"/>
              </a:rPr>
              <a:t>Domácí roboty: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Robotické vysavače, jako je Roomba, které automaticky vysávají podlahy v domácnosti. Existují také roboti pro sečení trávníků nebo čištění bazénů.</a:t>
            </a:r>
          </a:p>
          <a:p>
            <a:r>
              <a:rPr lang="cs-CZ" sz="1200" b="1" i="0" kern="1200" smtClean="0">
                <a:solidFill>
                  <a:schemeClr val="tx1"/>
                </a:solidFill>
                <a:effectLst/>
                <a:latin typeface="+mn-lt"/>
                <a:ea typeface="+mn-ea"/>
                <a:cs typeface="+mn-cs"/>
              </a:rPr>
              <a:t>Lékařské roboty: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Robotické systémy, jako je da Vinci Surgical System, umožňují chirurgům provádět složité operace s větší přesností, pružností a kontrolou než je možné tradičními chirurgickými technikami.</a:t>
            </a:r>
          </a:p>
          <a:p>
            <a:pPr lvl="1"/>
            <a:r>
              <a:rPr lang="cs-CZ" sz="1200" b="0" i="0" kern="1200" smtClean="0">
                <a:solidFill>
                  <a:schemeClr val="tx1"/>
                </a:solidFill>
                <a:effectLst/>
                <a:latin typeface="+mn-lt"/>
                <a:ea typeface="+mn-ea"/>
                <a:cs typeface="+mn-cs"/>
              </a:rPr>
              <a:t>Existují také roboti využívaní v rehabilitaci, k pomoci pacientům s obnovou motorických dovedností.</a:t>
            </a:r>
          </a:p>
          <a:p>
            <a:r>
              <a:rPr lang="cs-CZ" sz="1200" b="1" i="0" kern="1200" smtClean="0">
                <a:solidFill>
                  <a:schemeClr val="tx1"/>
                </a:solidFill>
                <a:effectLst/>
                <a:latin typeface="+mn-lt"/>
                <a:ea typeface="+mn-ea"/>
                <a:cs typeface="+mn-cs"/>
              </a:rPr>
              <a:t>Drony a roboti pro průzkum:</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Letecké drony se často využívají pro letecký průzkum, monitorování polí v zemědělství, filmování ze vzduchu apod.</a:t>
            </a:r>
          </a:p>
          <a:p>
            <a:pPr lvl="1"/>
            <a:r>
              <a:rPr lang="cs-CZ" sz="1200" b="0" i="0" kern="1200" smtClean="0">
                <a:solidFill>
                  <a:schemeClr val="tx1"/>
                </a:solidFill>
                <a:effectLst/>
                <a:latin typeface="+mn-lt"/>
                <a:ea typeface="+mn-ea"/>
                <a:cs typeface="+mn-cs"/>
              </a:rPr>
              <a:t>Roboti pro hlubokomořský průzkum mohou zkoumat hlubiny oceánů, kde je pro člověka přístup obtížný nebo nebezpečný.</a:t>
            </a:r>
          </a:p>
          <a:p>
            <a:r>
              <a:rPr lang="cs-CZ" sz="1200" b="1" i="0" kern="1200" smtClean="0">
                <a:solidFill>
                  <a:schemeClr val="tx1"/>
                </a:solidFill>
                <a:effectLst/>
                <a:latin typeface="+mn-lt"/>
                <a:ea typeface="+mn-ea"/>
                <a:cs typeface="+mn-cs"/>
              </a:rPr>
              <a:t>Sociální a asistenční roboty: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Roboti jako Pepper od společnosti SoftBank jsou navrženi tak, aby interagovali s lidmi, rozpoznávali emoce a reagovali na ně.</a:t>
            </a:r>
          </a:p>
          <a:p>
            <a:pPr lvl="1"/>
            <a:r>
              <a:rPr lang="cs-CZ" sz="1200" b="0" i="0" kern="1200" smtClean="0">
                <a:solidFill>
                  <a:schemeClr val="tx1"/>
                </a:solidFill>
                <a:effectLst/>
                <a:latin typeface="+mn-lt"/>
                <a:ea typeface="+mn-ea"/>
                <a:cs typeface="+mn-cs"/>
              </a:rPr>
              <a:t>Asistenční roboti mohou pomáhat starším lidem nebo těm s omezenou pohyblivostí v běžných každodenních úkonech, jako je podávání předmětů.</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6</a:t>
            </a:fld>
            <a:endParaRPr lang="cs-CZ"/>
          </a:p>
        </p:txBody>
      </p:sp>
    </p:spTree>
    <p:extLst>
      <p:ext uri="{BB962C8B-B14F-4D97-AF65-F5344CB8AC3E}">
        <p14:creationId xmlns:p14="http://schemas.microsoft.com/office/powerpoint/2010/main" val="4761820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smtClean="0">
                <a:solidFill>
                  <a:schemeClr val="tx1"/>
                </a:solidFill>
                <a:effectLst/>
                <a:latin typeface="+mn-lt"/>
                <a:ea typeface="+mn-ea"/>
                <a:cs typeface="+mn-cs"/>
              </a:rPr>
              <a:t>Expertní systémy jsou jedním z prvních a nejúspěšnějších aplikací umělé inteligence. Využívají databázi znalostí k simulaci lidského experta v konkrétním oboru. Zde je pět příkladů využití různých expertních systémů:</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Medicína:</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MYCIN:</a:t>
            </a:r>
            <a:r>
              <a:rPr lang="cs-CZ" sz="1200" b="0" i="0" kern="1200" smtClean="0">
                <a:solidFill>
                  <a:schemeClr val="tx1"/>
                </a:solidFill>
                <a:effectLst/>
                <a:latin typeface="+mn-lt"/>
                <a:ea typeface="+mn-ea"/>
                <a:cs typeface="+mn-cs"/>
              </a:rPr>
              <a:t> Jeden z prvních a nejznámějších expertních systémů vyvinutý v 70. letech 20. století na Stanford University. Byl navržen k identifikaci bakteriálních infekcí a doporučení vhodné antibiotické léčby.</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Geologie:</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PROSPECTOR:</a:t>
            </a:r>
            <a:r>
              <a:rPr lang="cs-CZ" sz="1200" b="0" i="0" kern="1200" smtClean="0">
                <a:solidFill>
                  <a:schemeClr val="tx1"/>
                </a:solidFill>
                <a:effectLst/>
                <a:latin typeface="+mn-lt"/>
                <a:ea typeface="+mn-ea"/>
                <a:cs typeface="+mn-cs"/>
              </a:rPr>
              <a:t> Expertní systém používaný v 80. letech pro pomoc při vyhledávání nalezišť minerálů. Pomohl geologům určit místa, kde by měly být prováděny průzkumy.</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Inženýrství:</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XCON (R1):</a:t>
            </a:r>
            <a:r>
              <a:rPr lang="cs-CZ" sz="1200" b="0" i="0" kern="1200" smtClean="0">
                <a:solidFill>
                  <a:schemeClr val="tx1"/>
                </a:solidFill>
                <a:effectLst/>
                <a:latin typeface="+mn-lt"/>
                <a:ea typeface="+mn-ea"/>
                <a:cs typeface="+mn-cs"/>
              </a:rPr>
              <a:t> Vyvinutý pro firmu Digital Equipment Corporation, tento systém byl používán k konfiguraci počítačových systémů na základě specifických potřeb zákazníků.</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Finanční plánování: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Systémy, jako jsou ty, které používají banky a finanční instituce, k hodnocení úvěrového rizika, předpovídání akciových trhů nebo doporučování investic na základě finančních profilů klientů.</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Zemědělství: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Expertní systémy v zemědělství mohou pomoci zemědělcům při rozhodování o tom, kdy zasít plodiny, jak je správně zavlažovat, jaký druh hnojiva použít a kdy je sklízet na základě analýzy půdních dat, historických údajů o počasí a dalších faktorů.</a:t>
            </a:r>
          </a:p>
          <a:p>
            <a:endParaRPr lang="cs-CZ" sz="1200" b="0" i="0" kern="1200" smtClean="0">
              <a:solidFill>
                <a:schemeClr val="tx1"/>
              </a:solidFill>
              <a:effectLst/>
              <a:latin typeface="+mn-lt"/>
              <a:ea typeface="+mn-ea"/>
              <a:cs typeface="+mn-cs"/>
            </a:endParaRPr>
          </a:p>
          <a:p>
            <a:r>
              <a:rPr lang="cs-CZ" sz="1200" b="0" i="0" kern="1200" smtClean="0">
                <a:solidFill>
                  <a:schemeClr val="tx1"/>
                </a:solidFill>
                <a:effectLst/>
                <a:latin typeface="+mn-lt"/>
                <a:ea typeface="+mn-ea"/>
                <a:cs typeface="+mn-cs"/>
              </a:rPr>
              <a:t>Tito "digitální experti" se stali nepostradatelným nástrojem v mnoha oborech díky své schopnosti rychle analyzovat velké množství informací a poskytovat kvalifikované doporučení.</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7</a:t>
            </a:fld>
            <a:endParaRPr lang="cs-CZ"/>
          </a:p>
        </p:txBody>
      </p:sp>
    </p:spTree>
    <p:extLst>
      <p:ext uri="{BB962C8B-B14F-4D97-AF65-F5344CB8AC3E}">
        <p14:creationId xmlns:p14="http://schemas.microsoft.com/office/powerpoint/2010/main" val="4084604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smtClean="0">
                <a:solidFill>
                  <a:schemeClr val="tx1"/>
                </a:solidFill>
                <a:effectLst/>
                <a:latin typeface="+mn-lt"/>
                <a:ea typeface="+mn-ea"/>
                <a:cs typeface="+mn-cs"/>
              </a:rPr>
              <a:t>Počítačová simulace umožňuje modelování a analýzu komplexních systémů a jevů v kontrolovaném digitálním prostředí. Zde je pět příkladů využití počítačových simulací:</a:t>
            </a:r>
          </a:p>
          <a:p>
            <a:r>
              <a:rPr lang="cs-CZ" sz="1200" b="1" i="0" kern="1200" smtClean="0">
                <a:solidFill>
                  <a:schemeClr val="tx1"/>
                </a:solidFill>
                <a:effectLst/>
                <a:latin typeface="+mn-lt"/>
                <a:ea typeface="+mn-ea"/>
                <a:cs typeface="+mn-cs"/>
              </a:rPr>
              <a:t>Aerodynamika a automobilový design:</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Inženýři využívají počítačových simulací k modelování vzdušných toků kolem letadel nebo automobilů. Díky tomu mohou optimalizovat tvar a design těchto vozidel pro lepší výkon a účinnost paliva ještě před tím, než postaví fyzický prototyp.</a:t>
            </a:r>
          </a:p>
          <a:p>
            <a:r>
              <a:rPr lang="cs-CZ" sz="1200" b="1" i="0" kern="1200" smtClean="0">
                <a:solidFill>
                  <a:schemeClr val="tx1"/>
                </a:solidFill>
                <a:effectLst/>
                <a:latin typeface="+mn-lt"/>
                <a:ea typeface="+mn-ea"/>
                <a:cs typeface="+mn-cs"/>
              </a:rPr>
              <a:t>Farmaceutický průmysl:</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Výzkumníci v oblasti léčiv mohou simulovat reakce lidského těla na nové léky, což může zkrátit dobu a náklady spojené s vývojem nových medikamentů.</a:t>
            </a:r>
          </a:p>
          <a:p>
            <a:r>
              <a:rPr lang="cs-CZ" sz="1200" b="1" i="0" kern="1200" smtClean="0">
                <a:solidFill>
                  <a:schemeClr val="tx1"/>
                </a:solidFill>
                <a:effectLst/>
                <a:latin typeface="+mn-lt"/>
                <a:ea typeface="+mn-ea"/>
                <a:cs typeface="+mn-cs"/>
              </a:rPr>
              <a:t>Klimatologie:</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Vědci využívají počítačových simulací k modelování a předpovídání klimatických změn. Tímto způsobem mohou lépe rozumět současným klimatickým trendům a předpovědět budoucí dopady, například globálního oteplování.</a:t>
            </a:r>
          </a:p>
          <a:p>
            <a:r>
              <a:rPr lang="cs-CZ" sz="1200" b="1" i="0" kern="1200" smtClean="0">
                <a:solidFill>
                  <a:schemeClr val="tx1"/>
                </a:solidFill>
                <a:effectLst/>
                <a:latin typeface="+mn-lt"/>
                <a:ea typeface="+mn-ea"/>
                <a:cs typeface="+mn-cs"/>
              </a:rPr>
              <a:t>Finanční modelování: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Banky a finanční instituce využívají počítačové simulace k modelování různých ekonomických scénářů a ke zkoumání potenciálních rizik spojených s investicemi a finančními produkty.</a:t>
            </a:r>
          </a:p>
          <a:p>
            <a:r>
              <a:rPr lang="cs-CZ" sz="1200" b="1" i="0" kern="1200" smtClean="0">
                <a:solidFill>
                  <a:schemeClr val="tx1"/>
                </a:solidFill>
                <a:effectLst/>
                <a:latin typeface="+mn-lt"/>
                <a:ea typeface="+mn-ea"/>
                <a:cs typeface="+mn-cs"/>
              </a:rPr>
              <a:t>Výcvik a vzdělávání: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Počítačové simulace se často používají ve výcvikových programech pro piloty, lékaře nebo vojenské jednotky. Simulátory mohou napodobit skutečné situace s vysokým stupněm realismu, což umožňuje účastníkům výcviku praktikovat své dovednosti v bezpečném prostředí.</a:t>
            </a:r>
          </a:p>
          <a:p>
            <a:r>
              <a:rPr lang="cs-CZ" sz="1200" b="0" i="0" kern="1200" smtClean="0">
                <a:solidFill>
                  <a:schemeClr val="tx1"/>
                </a:solidFill>
                <a:effectLst/>
                <a:latin typeface="+mn-lt"/>
                <a:ea typeface="+mn-ea"/>
                <a:cs typeface="+mn-cs"/>
              </a:rPr>
              <a:t>Tyto příklady ilustrují široký rozsah aplikací a výhod spojených s využitím počítačových simulací v různých oborech.</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8</a:t>
            </a:fld>
            <a:endParaRPr lang="cs-CZ"/>
          </a:p>
        </p:txBody>
      </p:sp>
    </p:spTree>
    <p:extLst>
      <p:ext uri="{BB962C8B-B14F-4D97-AF65-F5344CB8AC3E}">
        <p14:creationId xmlns:p14="http://schemas.microsoft.com/office/powerpoint/2010/main" val="20481857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smtClean="0">
                <a:solidFill>
                  <a:schemeClr val="tx1"/>
                </a:solidFill>
                <a:effectLst/>
                <a:latin typeface="+mn-lt"/>
                <a:ea typeface="+mn-ea"/>
                <a:cs typeface="+mn-cs"/>
              </a:rPr>
              <a:t>Obor telekomunikace se zabývá přenosem informací na dálku pomocí různých technologií, ať už jsou to kabelové sítě, rádiové vlny, optické kabely nebo satelity. Tento obor je nezbytný pro fungování moderního světa a má mnoho aspektů, které se týkají jak infrastruktury, tak služeb pro konečné uživatele.</a:t>
            </a:r>
          </a:p>
          <a:p>
            <a:endParaRPr lang="cs-CZ" sz="1200" b="0" i="0" kern="1200" smtClean="0">
              <a:solidFill>
                <a:schemeClr val="tx1"/>
              </a:solidFill>
              <a:effectLst/>
              <a:latin typeface="+mn-lt"/>
              <a:ea typeface="+mn-ea"/>
              <a:cs typeface="+mn-cs"/>
            </a:endParaRPr>
          </a:p>
          <a:p>
            <a:r>
              <a:rPr lang="cs-CZ" sz="1200" b="0" i="0" kern="1200" smtClean="0">
                <a:solidFill>
                  <a:schemeClr val="tx1"/>
                </a:solidFill>
                <a:effectLst/>
                <a:latin typeface="+mn-lt"/>
                <a:ea typeface="+mn-ea"/>
                <a:cs typeface="+mn-cs"/>
              </a:rPr>
              <a:t>Telekomunikační technika je všudypřítomná v moderním světě a setkáváme se s ní v mnoha oblastech našeho života.</a:t>
            </a:r>
          </a:p>
          <a:p>
            <a:r>
              <a:rPr lang="cs-CZ" sz="1200" b="1" i="0" kern="1200" smtClean="0">
                <a:solidFill>
                  <a:schemeClr val="tx1"/>
                </a:solidFill>
                <a:effectLst/>
                <a:latin typeface="+mn-lt"/>
                <a:ea typeface="+mn-ea"/>
                <a:cs typeface="+mn-cs"/>
              </a:rPr>
              <a:t>Mobilní telefony: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Jsou hlavním nástrojem pro hlasovou komunikaci, posílání zpráv, přístup k internetu, sociálním sítím a mnohem více.</a:t>
            </a:r>
          </a:p>
          <a:p>
            <a:r>
              <a:rPr lang="cs-CZ" sz="1200" b="1" i="0" kern="1200" smtClean="0">
                <a:solidFill>
                  <a:schemeClr val="tx1"/>
                </a:solidFill>
                <a:effectLst/>
                <a:latin typeface="+mn-lt"/>
                <a:ea typeface="+mn-ea"/>
                <a:cs typeface="+mn-cs"/>
              </a:rPr>
              <a:t>Domácí internetová připojení: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Wi-Fi routery, modemy a optické terminály nám umožňují připojit se k internetu z našich domovů.</a:t>
            </a:r>
          </a:p>
          <a:p>
            <a:r>
              <a:rPr lang="cs-CZ" sz="1200" b="1" i="0" kern="1200" smtClean="0">
                <a:solidFill>
                  <a:schemeClr val="tx1"/>
                </a:solidFill>
                <a:effectLst/>
                <a:latin typeface="+mn-lt"/>
                <a:ea typeface="+mn-ea"/>
                <a:cs typeface="+mn-cs"/>
              </a:rPr>
              <a:t>Televize a rozhlas:</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Kabelové, satelitní a digitální vysílací služby vysílají televizní a rozhlasové programy do našich domácností.</a:t>
            </a:r>
          </a:p>
          <a:p>
            <a:r>
              <a:rPr lang="cs-CZ" sz="1200" b="1" i="0" kern="1200" smtClean="0">
                <a:solidFill>
                  <a:schemeClr val="tx1"/>
                </a:solidFill>
                <a:effectLst/>
                <a:latin typeface="+mn-lt"/>
                <a:ea typeface="+mn-ea"/>
                <a:cs typeface="+mn-cs"/>
              </a:rPr>
              <a:t>Doprava:</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Navigační systémy v autech využívají satelitní technologii GPS. Veřejné dopravní systémy mohou využívat telekomunikační techniku pro sledování a řízení vozidel.</a:t>
            </a:r>
          </a:p>
          <a:p>
            <a:r>
              <a:rPr lang="cs-CZ" sz="1200" b="1" i="0" kern="1200" smtClean="0">
                <a:solidFill>
                  <a:schemeClr val="tx1"/>
                </a:solidFill>
                <a:effectLst/>
                <a:latin typeface="+mn-lt"/>
                <a:ea typeface="+mn-ea"/>
                <a:cs typeface="+mn-cs"/>
              </a:rPr>
              <a:t>Bankovnictví: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Bankomaty a platební terminály v obchodech využívají telekomunikační sítě pro ověření a zpracování plateb.</a:t>
            </a:r>
          </a:p>
          <a:p>
            <a:r>
              <a:rPr lang="cs-CZ" sz="1200" b="1" i="0" kern="1200" smtClean="0">
                <a:solidFill>
                  <a:schemeClr val="tx1"/>
                </a:solidFill>
                <a:effectLst/>
                <a:latin typeface="+mn-lt"/>
                <a:ea typeface="+mn-ea"/>
                <a:cs typeface="+mn-cs"/>
              </a:rPr>
              <a:t>Zdravotnictví: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Telemedicína umožňuje lékařům konzultovat se s pacienty nebo s jinými lékaři na dálku.</a:t>
            </a:r>
          </a:p>
          <a:p>
            <a:r>
              <a:rPr lang="cs-CZ" sz="1200" b="1" i="0" kern="1200" smtClean="0">
                <a:solidFill>
                  <a:schemeClr val="tx1"/>
                </a:solidFill>
                <a:effectLst/>
                <a:latin typeface="+mn-lt"/>
                <a:ea typeface="+mn-ea"/>
                <a:cs typeface="+mn-cs"/>
              </a:rPr>
              <a:t>Bezpečnost:</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Bezpečnostní kamery často přenášejí video v reálném čase do centrálního dohledu pomocí telekomunikačních sítí.</a:t>
            </a:r>
          </a:p>
          <a:p>
            <a:r>
              <a:rPr lang="cs-CZ" sz="1200" b="1" i="0" kern="1200" smtClean="0">
                <a:solidFill>
                  <a:schemeClr val="tx1"/>
                </a:solidFill>
                <a:effectLst/>
                <a:latin typeface="+mn-lt"/>
                <a:ea typeface="+mn-ea"/>
                <a:cs typeface="+mn-cs"/>
              </a:rPr>
              <a:t>Průmysl:</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Průmyslová zařízení mohou být propojena a monitorována dálkově pomocí různých telekomunikačních technologií.</a:t>
            </a:r>
          </a:p>
          <a:p>
            <a:r>
              <a:rPr lang="cs-CZ" sz="1200" b="1" i="0" kern="1200" smtClean="0">
                <a:solidFill>
                  <a:schemeClr val="tx1"/>
                </a:solidFill>
                <a:effectLst/>
                <a:latin typeface="+mn-lt"/>
                <a:ea typeface="+mn-ea"/>
                <a:cs typeface="+mn-cs"/>
              </a:rPr>
              <a:t>Komunikace v krizových situacích:</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Vysílačky a další druhy rádiové komunikace jsou nezbytné pro záchranné služby, armádu a policii.</a:t>
            </a:r>
          </a:p>
          <a:p>
            <a:r>
              <a:rPr lang="cs-CZ" sz="1200" b="1" i="0" kern="1200" smtClean="0">
                <a:solidFill>
                  <a:schemeClr val="tx1"/>
                </a:solidFill>
                <a:effectLst/>
                <a:latin typeface="+mn-lt"/>
                <a:ea typeface="+mn-ea"/>
                <a:cs typeface="+mn-cs"/>
              </a:rPr>
              <a:t>Sociální média a komunikace:</a:t>
            </a:r>
            <a:endParaRPr lang="cs-CZ" sz="1200" b="0" i="0" kern="1200" smtClean="0">
              <a:solidFill>
                <a:schemeClr val="tx1"/>
              </a:solidFill>
              <a:effectLst/>
              <a:latin typeface="+mn-lt"/>
              <a:ea typeface="+mn-ea"/>
              <a:cs typeface="+mn-cs"/>
            </a:endParaRPr>
          </a:p>
          <a:p>
            <a:r>
              <a:rPr lang="cs-CZ" sz="1200" b="0" i="0" kern="1200" baseline="0" smtClean="0">
                <a:solidFill>
                  <a:schemeClr val="tx1"/>
                </a:solidFill>
                <a:effectLst/>
                <a:latin typeface="+mn-lt"/>
                <a:ea typeface="+mn-ea"/>
                <a:cs typeface="+mn-cs"/>
              </a:rPr>
              <a:t>            </a:t>
            </a:r>
            <a:r>
              <a:rPr lang="cs-CZ" sz="1200" b="0" i="0" kern="1200" smtClean="0">
                <a:solidFill>
                  <a:schemeClr val="tx1"/>
                </a:solidFill>
                <a:effectLst/>
                <a:latin typeface="+mn-lt"/>
                <a:ea typeface="+mn-ea"/>
                <a:cs typeface="+mn-cs"/>
              </a:rPr>
              <a:t>Aplikace jako WhatsApp, Skype nebo Zoom závisí na telekomunikačních sítích pro poskytování hlasových a videohovorů.</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9</a:t>
            </a:fld>
            <a:endParaRPr lang="cs-CZ"/>
          </a:p>
        </p:txBody>
      </p:sp>
    </p:spTree>
    <p:extLst>
      <p:ext uri="{BB962C8B-B14F-4D97-AF65-F5344CB8AC3E}">
        <p14:creationId xmlns:p14="http://schemas.microsoft.com/office/powerpoint/2010/main" val="32589934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kern="1200" smtClean="0">
                <a:solidFill>
                  <a:schemeClr val="tx1"/>
                </a:solidFill>
                <a:effectLst/>
                <a:latin typeface="+mn-lt"/>
                <a:ea typeface="+mn-ea"/>
                <a:cs typeface="+mn-cs"/>
              </a:rPr>
              <a:t>Technické (</a:t>
            </a:r>
            <a:r>
              <a:rPr lang="cs-CZ" sz="1200" b="1" i="0" kern="1200" smtClean="0">
                <a:solidFill>
                  <a:schemeClr val="tx1"/>
                </a:solidFill>
                <a:effectLst/>
                <a:latin typeface="+mn-lt"/>
                <a:ea typeface="+mn-ea"/>
                <a:cs typeface="+mn-cs"/>
              </a:rPr>
              <a:t>hardware</a:t>
            </a:r>
            <a:r>
              <a:rPr lang="cs-CZ" sz="1200" b="0" i="0" kern="1200" smtClean="0">
                <a:solidFill>
                  <a:schemeClr val="tx1"/>
                </a:solidFill>
                <a:effectLst/>
                <a:latin typeface="+mn-lt"/>
                <a:ea typeface="+mn-ea"/>
                <a:cs typeface="+mn-cs"/>
              </a:rPr>
              <a:t>) i programové (</a:t>
            </a:r>
            <a:r>
              <a:rPr lang="cs-CZ" sz="1200" b="1" i="0" kern="1200" smtClean="0">
                <a:solidFill>
                  <a:schemeClr val="tx1"/>
                </a:solidFill>
                <a:effectLst/>
                <a:latin typeface="+mn-lt"/>
                <a:ea typeface="+mn-ea"/>
                <a:cs typeface="+mn-cs"/>
              </a:rPr>
              <a:t>software</a:t>
            </a:r>
            <a:r>
              <a:rPr lang="cs-CZ" sz="1200" b="0" i="0" kern="1200" smtClean="0">
                <a:solidFill>
                  <a:schemeClr val="tx1"/>
                </a:solidFill>
                <a:effectLst/>
                <a:latin typeface="+mn-lt"/>
                <a:ea typeface="+mn-ea"/>
                <a:cs typeface="+mn-cs"/>
              </a:rPr>
              <a:t>) prostředky, které jsou pro moderní zpracování informací využívány, bývají souhrnně označovány jako </a:t>
            </a:r>
            <a:r>
              <a:rPr lang="cs-CZ" sz="1200" b="1" i="0" kern="1200" smtClean="0">
                <a:solidFill>
                  <a:schemeClr val="tx1"/>
                </a:solidFill>
                <a:effectLst/>
                <a:latin typeface="+mn-lt"/>
                <a:ea typeface="+mn-ea"/>
                <a:cs typeface="+mn-cs"/>
              </a:rPr>
              <a:t>informační a komunikační technologie </a:t>
            </a:r>
            <a:r>
              <a:rPr lang="cs-CZ" sz="1200" b="0" i="0" kern="1200" smtClean="0">
                <a:solidFill>
                  <a:schemeClr val="tx1"/>
                </a:solidFill>
                <a:effectLst/>
                <a:latin typeface="+mn-lt"/>
                <a:ea typeface="+mn-ea"/>
                <a:cs typeface="+mn-cs"/>
              </a:rPr>
              <a:t>(</a:t>
            </a:r>
            <a:r>
              <a:rPr lang="cs-CZ" sz="1200" b="0" i="1" kern="1200" smtClean="0">
                <a:solidFill>
                  <a:schemeClr val="tx1"/>
                </a:solidFill>
                <a:effectLst/>
                <a:latin typeface="+mn-lt"/>
                <a:ea typeface="+mn-ea"/>
                <a:cs typeface="+mn-cs"/>
              </a:rPr>
              <a:t>ICT - Information and Communication Technologies</a:t>
            </a:r>
            <a:r>
              <a:rPr lang="cs-CZ" sz="1200" b="0" i="0" kern="1200" smtClean="0">
                <a:solidFill>
                  <a:schemeClr val="tx1"/>
                </a:solidFill>
                <a:effectLst/>
                <a:latin typeface="+mn-lt"/>
                <a:ea typeface="+mn-ea"/>
                <a:cs typeface="+mn-cs"/>
              </a:rPr>
              <a:t>).</a:t>
            </a:r>
            <a:r>
              <a:rPr lang="cs-CZ" smtClean="0"/>
              <a:t> </a:t>
            </a:r>
          </a:p>
          <a:p>
            <a:r>
              <a:rPr lang="cs-CZ" sz="1200" b="1" i="0" kern="1200" smtClean="0">
                <a:solidFill>
                  <a:schemeClr val="tx1"/>
                </a:solidFill>
                <a:effectLst/>
                <a:latin typeface="+mn-lt"/>
                <a:ea typeface="+mn-ea"/>
                <a:cs typeface="+mn-cs"/>
              </a:rPr>
              <a:t>Hardware:</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Fyzické zařízení a komponenty, které tvoří počítačový systém nebo IT sítě.</a:t>
            </a:r>
          </a:p>
          <a:p>
            <a:pPr lvl="1"/>
            <a:r>
              <a:rPr lang="cs-CZ" sz="1200" b="0" i="0" kern="1200" smtClean="0">
                <a:solidFill>
                  <a:schemeClr val="tx1"/>
                </a:solidFill>
                <a:effectLst/>
                <a:latin typeface="+mn-lt"/>
                <a:ea typeface="+mn-ea"/>
                <a:cs typeface="+mn-cs"/>
              </a:rPr>
              <a:t>Příklady zahrnují počítače, servery, klávesnice, myši, tiskárny, routery a další periferní zařízení.</a:t>
            </a:r>
          </a:p>
          <a:p>
            <a:pPr lvl="1"/>
            <a:r>
              <a:rPr lang="cs-CZ" sz="1200" b="0" i="0" kern="1200" smtClean="0">
                <a:solidFill>
                  <a:schemeClr val="tx1"/>
                </a:solidFill>
                <a:effectLst/>
                <a:latin typeface="+mn-lt"/>
                <a:ea typeface="+mn-ea"/>
                <a:cs typeface="+mn-cs"/>
              </a:rPr>
              <a:t>Je to to, co můžete fyzicky vidět a dotknout se.</a:t>
            </a:r>
          </a:p>
          <a:p>
            <a:r>
              <a:rPr lang="cs-CZ" sz="1200" b="1" i="0" kern="1200" smtClean="0">
                <a:solidFill>
                  <a:schemeClr val="tx1"/>
                </a:solidFill>
                <a:effectLst/>
                <a:latin typeface="+mn-lt"/>
                <a:ea typeface="+mn-ea"/>
                <a:cs typeface="+mn-cs"/>
              </a:rPr>
              <a:t>Software:</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Soubory dat, programy a instrukce, které řídí hardware a umožňují mu provádět konkrétní úkoly.</a:t>
            </a:r>
          </a:p>
          <a:p>
            <a:pPr lvl="1"/>
            <a:r>
              <a:rPr lang="cs-CZ" sz="1200" b="0" i="0" kern="1200" smtClean="0">
                <a:solidFill>
                  <a:schemeClr val="tx1"/>
                </a:solidFill>
                <a:effectLst/>
                <a:latin typeface="+mn-lt"/>
                <a:ea typeface="+mn-ea"/>
                <a:cs typeface="+mn-cs"/>
              </a:rPr>
              <a:t>Rozděluje se na systémový software (např. operační systémy) a aplikační software (např. textové editory, hry, databáze).</a:t>
            </a:r>
          </a:p>
          <a:p>
            <a:pPr lvl="1"/>
            <a:r>
              <a:rPr lang="cs-CZ" sz="1200" b="0" i="0" kern="1200" smtClean="0">
                <a:solidFill>
                  <a:schemeClr val="tx1"/>
                </a:solidFill>
                <a:effectLst/>
                <a:latin typeface="+mn-lt"/>
                <a:ea typeface="+mn-ea"/>
                <a:cs typeface="+mn-cs"/>
              </a:rPr>
              <a:t>Je to to, co umožňuje hardware provádět jeho funkce.</a:t>
            </a:r>
          </a:p>
          <a:p>
            <a:r>
              <a:rPr lang="cs-CZ" sz="1200" b="1" i="0" kern="1200" smtClean="0">
                <a:solidFill>
                  <a:schemeClr val="tx1"/>
                </a:solidFill>
                <a:effectLst/>
                <a:latin typeface="+mn-lt"/>
                <a:ea typeface="+mn-ea"/>
                <a:cs typeface="+mn-cs"/>
              </a:rPr>
              <a:t>Služby:</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Jedná se o poskytování konkrétních funkcí, podpory nebo úloh v ICT, často na základě požadavků zákazníka.</a:t>
            </a:r>
          </a:p>
          <a:p>
            <a:pPr lvl="1"/>
            <a:r>
              <a:rPr lang="cs-CZ" sz="1200" b="0" i="0" kern="1200" smtClean="0">
                <a:solidFill>
                  <a:schemeClr val="tx1"/>
                </a:solidFill>
                <a:effectLst/>
                <a:latin typeface="+mn-lt"/>
                <a:ea typeface="+mn-ea"/>
                <a:cs typeface="+mn-cs"/>
              </a:rPr>
              <a:t>Mohou zahrnovat cloudové služby, údržbu IT, zabezpečení, úložné řešení, konzultace a mnoho dalšího.</a:t>
            </a:r>
          </a:p>
          <a:p>
            <a:pPr lvl="1"/>
            <a:r>
              <a:rPr lang="cs-CZ" sz="1200" b="0" i="0" kern="1200" smtClean="0">
                <a:solidFill>
                  <a:schemeClr val="tx1"/>
                </a:solidFill>
                <a:effectLst/>
                <a:latin typeface="+mn-lt"/>
                <a:ea typeface="+mn-ea"/>
                <a:cs typeface="+mn-cs"/>
              </a:rPr>
              <a:t>Většinou jsou poskytovány firmami nebo interními týmy pro konkrétní potřeby organizace.</a:t>
            </a:r>
          </a:p>
          <a:p>
            <a:r>
              <a:rPr lang="cs-CZ" sz="1200" b="1" i="0" kern="1200" smtClean="0">
                <a:solidFill>
                  <a:schemeClr val="tx1"/>
                </a:solidFill>
                <a:effectLst/>
                <a:latin typeface="+mn-lt"/>
                <a:ea typeface="+mn-ea"/>
                <a:cs typeface="+mn-cs"/>
              </a:rPr>
              <a:t>Infrastruktura:</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Komplexní struktura zahrnující hardware, software, sítě a zařízení, která umožňuje efektivní provoz, správu a sledování IT prostředí.</a:t>
            </a:r>
          </a:p>
          <a:p>
            <a:pPr lvl="1"/>
            <a:r>
              <a:rPr lang="cs-CZ" sz="1200" b="0" i="0" kern="1200" smtClean="0">
                <a:solidFill>
                  <a:schemeClr val="tx1"/>
                </a:solidFill>
                <a:effectLst/>
                <a:latin typeface="+mn-lt"/>
                <a:ea typeface="+mn-ea"/>
                <a:cs typeface="+mn-cs"/>
              </a:rPr>
              <a:t>Příklady zahrnují datacentra, servery, sítě, úložné zařízení a další komponenty, které tvoří "kostru" IT systému nebo služby.</a:t>
            </a:r>
          </a:p>
          <a:p>
            <a:pPr lvl="1"/>
            <a:r>
              <a:rPr lang="cs-CZ" sz="1200" b="0" i="0" kern="1200" smtClean="0">
                <a:solidFill>
                  <a:schemeClr val="tx1"/>
                </a:solidFill>
                <a:effectLst/>
                <a:latin typeface="+mn-lt"/>
                <a:ea typeface="+mn-ea"/>
                <a:cs typeface="+mn-cs"/>
              </a:rPr>
              <a:t>Je to základ, na kterém je postaven a funguje celý IT systém.</a:t>
            </a:r>
          </a:p>
          <a:p>
            <a:r>
              <a:rPr lang="cs-CZ" smtClean="0"/>
              <a:t/>
            </a:r>
            <a:br>
              <a:rPr lang="cs-CZ" smtClean="0"/>
            </a:br>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10</a:t>
            </a:fld>
            <a:endParaRPr lang="cs-CZ"/>
          </a:p>
        </p:txBody>
      </p:sp>
    </p:spTree>
    <p:extLst>
      <p:ext uri="{BB962C8B-B14F-4D97-AF65-F5344CB8AC3E}">
        <p14:creationId xmlns:p14="http://schemas.microsoft.com/office/powerpoint/2010/main" val="1309854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lze upravit styl předlohy.</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1159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79647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cs-CZ" smtClean="0"/>
              <a:t>Kliknutím lze upravit styl.</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3444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Content Placeholder 2"/>
          <p:cNvSpPr>
            <a:spLocks noGrp="1"/>
          </p:cNvSpPr>
          <p:nvPr>
            <p:ph idx="1"/>
          </p:nvPr>
        </p:nvSpPr>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446462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Kliknutím lze upravit styly předlohy textu.</a:t>
            </a:r>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91500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68706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cs-CZ" smtClean="0"/>
              <a:t>Kliknutím lze upravit styl.</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4" name="Content Placeholder 3"/>
          <p:cNvSpPr>
            <a:spLocks noGrp="1"/>
          </p:cNvSpPr>
          <p:nvPr>
            <p:ph sz="half" idx="2"/>
          </p:nvPr>
        </p:nvSpPr>
        <p:spPr>
          <a:xfrm>
            <a:off x="839788" y="2505075"/>
            <a:ext cx="5157787" cy="368458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6" name="Content Placeholder 5"/>
          <p:cNvSpPr>
            <a:spLocks noGrp="1"/>
          </p:cNvSpPr>
          <p:nvPr>
            <p:ph sz="quarter" idx="4"/>
          </p:nvPr>
        </p:nvSpPr>
        <p:spPr>
          <a:xfrm>
            <a:off x="6172200" y="2505075"/>
            <a:ext cx="5183188" cy="368458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7" name="Date Placeholder 6"/>
          <p:cNvSpPr>
            <a:spLocks noGrp="1"/>
          </p:cNvSpPr>
          <p:nvPr>
            <p:ph type="dt" sz="half" idx="10"/>
          </p:nvPr>
        </p:nvSpPr>
        <p:spPr/>
        <p:txBody>
          <a:bodyPr/>
          <a:lstStyle/>
          <a:p>
            <a:fld id="{CEEE254C-FBBB-4CDC-B91A-3F1789C8F8E4}" type="datetimeFigureOut">
              <a:rPr lang="cs-CZ" smtClean="0"/>
              <a:t>28.09.2023</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418065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Date Placeholder 2"/>
          <p:cNvSpPr>
            <a:spLocks noGrp="1"/>
          </p:cNvSpPr>
          <p:nvPr>
            <p:ph type="dt" sz="half" idx="10"/>
          </p:nvPr>
        </p:nvSpPr>
        <p:spPr/>
        <p:txBody>
          <a:bodyPr/>
          <a:lstStyle/>
          <a:p>
            <a:fld id="{CEEE254C-FBBB-4CDC-B91A-3F1789C8F8E4}" type="datetimeFigureOut">
              <a:rPr lang="cs-CZ" smtClean="0"/>
              <a:t>28.09.2023</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816639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E254C-FBBB-4CDC-B91A-3F1789C8F8E4}" type="datetimeFigureOut">
              <a:rPr lang="cs-CZ" smtClean="0"/>
              <a:t>28.09.2023</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64113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03450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smtClean="0"/>
              <a:t>Kliknutím na ikonu přidáte obrázek.</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91753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E254C-FBBB-4CDC-B91A-3F1789C8F8E4}" type="datetimeFigureOut">
              <a:rPr lang="cs-CZ" smtClean="0"/>
              <a:t>28.09.2023</a:t>
            </a:fld>
            <a:endParaRPr lang="cs-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E3897-174A-4145-AB93-9FD41D358CA6}" type="slidenum">
              <a:rPr lang="cs-CZ" smtClean="0"/>
              <a:t>‹#›</a:t>
            </a:fld>
            <a:endParaRPr lang="cs-CZ"/>
          </a:p>
        </p:txBody>
      </p:sp>
    </p:spTree>
    <p:extLst>
      <p:ext uri="{BB962C8B-B14F-4D97-AF65-F5344CB8AC3E}">
        <p14:creationId xmlns:p14="http://schemas.microsoft.com/office/powerpoint/2010/main" val="2739352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diagramQuickStyle" Target="../diagrams/quickStyle1.xml"/><Relationship Id="rId3" Type="http://schemas.openxmlformats.org/officeDocument/2006/relationships/image" Target="../media/image35.jpg"/><Relationship Id="rId7" Type="http://schemas.openxmlformats.org/officeDocument/2006/relationships/diagramLayout" Target="../diagrams/layout1.xml"/><Relationship Id="rId12"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image" Target="../media/image37.png"/><Relationship Id="rId5" Type="http://schemas.openxmlformats.org/officeDocument/2006/relationships/image" Target="../media/image2.png"/><Relationship Id="rId10" Type="http://schemas.microsoft.com/office/2007/relationships/diagramDrawing" Target="../diagrams/drawing1.xml"/><Relationship Id="rId4" Type="http://schemas.openxmlformats.org/officeDocument/2006/relationships/image" Target="../media/image36.jpg"/><Relationship Id="rId9" Type="http://schemas.openxmlformats.org/officeDocument/2006/relationships/diagramColors" Target="../diagrams/colors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jpe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png"/><Relationship Id="rId7" Type="http://schemas.openxmlformats.org/officeDocument/2006/relationships/image" Target="../media/image15.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jp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jpeg"/><Relationship Id="rId5" Type="http://schemas.openxmlformats.org/officeDocument/2006/relationships/image" Target="../media/image20.jpeg"/><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image" Target="../media/image29.jpg"/><Relationship Id="rId7" Type="http://schemas.openxmlformats.org/officeDocument/2006/relationships/image" Target="../media/image32.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2596939"/>
            <a:ext cx="9144000" cy="2387600"/>
          </a:xfrm>
        </p:spPr>
        <p:txBody>
          <a:bodyPr/>
          <a:lstStyle/>
          <a:p>
            <a:r>
              <a:rPr lang="cs-CZ" cap="all"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Úvod do </a:t>
            </a:r>
            <a:r>
              <a:rPr lang="cs-CZ" cap="all"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informatiky</a:t>
            </a:r>
            <a:endParaRPr lang="cs-CZ" cap="all" dirty="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3" name="Podnadpis 2"/>
          <p:cNvSpPr>
            <a:spLocks noGrp="1"/>
          </p:cNvSpPr>
          <p:nvPr>
            <p:ph type="subTitle" idx="1"/>
          </p:nvPr>
        </p:nvSpPr>
        <p:spPr>
          <a:xfrm>
            <a:off x="1524000" y="6078877"/>
            <a:ext cx="9144000" cy="549832"/>
          </a:xfrm>
        </p:spPr>
        <p:txBody>
          <a:bodyPr/>
          <a:lstStyle/>
          <a:p>
            <a:r>
              <a:rPr lang="cs-CZ" dirty="0"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Marek </a:t>
            </a:r>
            <a:r>
              <a:rPr lang="cs-CZ" dirty="0" err="1"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Lučný</a:t>
            </a:r>
            <a:endParaRPr lang="cs-CZ"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 name="Obdélník 4"/>
          <p:cNvSpPr/>
          <p:nvPr/>
        </p:nvSpPr>
        <p:spPr>
          <a:xfrm>
            <a:off x="0" y="5338120"/>
            <a:ext cx="2430000" cy="387182"/>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p:cNvSpPr/>
          <p:nvPr/>
        </p:nvSpPr>
        <p:spPr>
          <a:xfrm>
            <a:off x="2445450" y="5338121"/>
            <a:ext cx="2430000" cy="387182"/>
          </a:xfrm>
          <a:prstGeom prst="rect">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p:cNvSpPr/>
          <p:nvPr/>
        </p:nvSpPr>
        <p:spPr>
          <a:xfrm>
            <a:off x="4881473" y="5338119"/>
            <a:ext cx="2430000" cy="387182"/>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p:cNvSpPr/>
          <p:nvPr/>
        </p:nvSpPr>
        <p:spPr>
          <a:xfrm>
            <a:off x="7318685" y="5338117"/>
            <a:ext cx="2430000" cy="387182"/>
          </a:xfrm>
          <a:prstGeom prst="rect">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p:cNvSpPr/>
          <p:nvPr/>
        </p:nvSpPr>
        <p:spPr>
          <a:xfrm>
            <a:off x="9754700" y="5338121"/>
            <a:ext cx="2430000" cy="387182"/>
          </a:xfrm>
          <a:prstGeom prst="rect">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0" name="Zástupný symbol pro obsah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3756" y="502966"/>
            <a:ext cx="2447717" cy="658569"/>
          </a:xfrm>
          <a:prstGeom prst="rect">
            <a:avLst/>
          </a:prstGeom>
        </p:spPr>
      </p:pic>
    </p:spTree>
    <p:extLst>
      <p:ext uri="{BB962C8B-B14F-4D97-AF65-F5344CB8AC3E}">
        <p14:creationId xmlns:p14="http://schemas.microsoft.com/office/powerpoint/2010/main" val="958280767"/>
      </p:ext>
    </p:extLst>
  </p:cSld>
  <p:clrMapOvr>
    <a:masterClrMapping/>
  </p:clrMapOvr>
  <mc:AlternateContent xmlns:mc="http://schemas.openxmlformats.org/markup-compatibility/2006" xmlns:p14="http://schemas.microsoft.com/office/powerpoint/2010/main">
    <mc:Choice Requires="p14">
      <p:transition spd="slow" p14:dur="2000" advTm="9558"/>
    </mc:Choice>
    <mc:Fallback xmlns="">
      <p:transition spd="slow" advTm="9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7"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ppt_x</p:attrName>
                                        </p:attrNameLst>
                                      </p:cBhvr>
                                      <p:tavLst>
                                        <p:tav tm="0">
                                          <p:val>
                                            <p:strVal val="#ppt_x-#ppt_w/2"/>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childTnLst>
                                </p:cTn>
                              </p:par>
                            </p:childTnLst>
                          </p:cTn>
                        </p:par>
                        <p:par>
                          <p:cTn id="19" fill="hold">
                            <p:stCondLst>
                              <p:cond delay="2500"/>
                            </p:stCondLst>
                            <p:childTnLst>
                              <p:par>
                                <p:cTn id="20" presetID="17"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ppt_x</p:attrName>
                                        </p:attrNameLst>
                                      </p:cBhvr>
                                      <p:tavLst>
                                        <p:tav tm="0">
                                          <p:val>
                                            <p:strVal val="#ppt_x-#ppt_w/2"/>
                                          </p:val>
                                        </p:tav>
                                        <p:tav tm="100000">
                                          <p:val>
                                            <p:strVal val="#ppt_x"/>
                                          </p:val>
                                        </p:tav>
                                      </p:tavLst>
                                    </p:anim>
                                    <p:anim calcmode="lin" valueType="num">
                                      <p:cBhvr>
                                        <p:cTn id="23" dur="1000" fill="hold"/>
                                        <p:tgtEl>
                                          <p:spTgt spid="6"/>
                                        </p:tgtEl>
                                        <p:attrNameLst>
                                          <p:attrName>ppt_y</p:attrName>
                                        </p:attrNameLst>
                                      </p:cBhvr>
                                      <p:tavLst>
                                        <p:tav tm="0">
                                          <p:val>
                                            <p:strVal val="#ppt_y"/>
                                          </p:val>
                                        </p:tav>
                                        <p:tav tm="100000">
                                          <p:val>
                                            <p:strVal val="#ppt_y"/>
                                          </p:val>
                                        </p:tav>
                                      </p:tavLst>
                                    </p:anim>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childTnLst>
                                </p:cTn>
                              </p:par>
                            </p:childTnLst>
                          </p:cTn>
                        </p:par>
                        <p:par>
                          <p:cTn id="26" fill="hold">
                            <p:stCondLst>
                              <p:cond delay="3500"/>
                            </p:stCondLst>
                            <p:childTnLst>
                              <p:par>
                                <p:cTn id="27" presetID="17"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ppt_x</p:attrName>
                                        </p:attrNameLst>
                                      </p:cBhvr>
                                      <p:tavLst>
                                        <p:tav tm="0">
                                          <p:val>
                                            <p:strVal val="#ppt_x-#ppt_w/2"/>
                                          </p:val>
                                        </p:tav>
                                        <p:tav tm="100000">
                                          <p:val>
                                            <p:strVal val="#ppt_x"/>
                                          </p:val>
                                        </p:tav>
                                      </p:tavLst>
                                    </p:anim>
                                    <p:anim calcmode="lin" valueType="num">
                                      <p:cBhvr>
                                        <p:cTn id="30" dur="1000" fill="hold"/>
                                        <p:tgtEl>
                                          <p:spTgt spid="7"/>
                                        </p:tgtEl>
                                        <p:attrNameLst>
                                          <p:attrName>ppt_y</p:attrName>
                                        </p:attrNameLst>
                                      </p:cBhvr>
                                      <p:tavLst>
                                        <p:tav tm="0">
                                          <p:val>
                                            <p:strVal val="#ppt_y"/>
                                          </p:val>
                                        </p:tav>
                                        <p:tav tm="100000">
                                          <p:val>
                                            <p:strVal val="#ppt_y"/>
                                          </p:val>
                                        </p:tav>
                                      </p:tavLst>
                                    </p:anim>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4500"/>
                            </p:stCondLst>
                            <p:childTnLst>
                              <p:par>
                                <p:cTn id="34" presetID="17"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ppt_x</p:attrName>
                                        </p:attrNameLst>
                                      </p:cBhvr>
                                      <p:tavLst>
                                        <p:tav tm="0">
                                          <p:val>
                                            <p:strVal val="#ppt_x-#ppt_w/2"/>
                                          </p:val>
                                        </p:tav>
                                        <p:tav tm="100000">
                                          <p:val>
                                            <p:strVal val="#ppt_x"/>
                                          </p:val>
                                        </p:tav>
                                      </p:tavLst>
                                    </p:anim>
                                    <p:anim calcmode="lin" valueType="num">
                                      <p:cBhvr>
                                        <p:cTn id="37" dur="1000" fill="hold"/>
                                        <p:tgtEl>
                                          <p:spTgt spid="8"/>
                                        </p:tgtEl>
                                        <p:attrNameLst>
                                          <p:attrName>ppt_y</p:attrName>
                                        </p:attrNameLst>
                                      </p:cBhvr>
                                      <p:tavLst>
                                        <p:tav tm="0">
                                          <p:val>
                                            <p:strVal val="#ppt_y"/>
                                          </p:val>
                                        </p:tav>
                                        <p:tav tm="100000">
                                          <p:val>
                                            <p:strVal val="#ppt_y"/>
                                          </p:val>
                                        </p:tav>
                                      </p:tavLst>
                                    </p:anim>
                                    <p:anim calcmode="lin" valueType="num">
                                      <p:cBhvr>
                                        <p:cTn id="38" dur="1000" fill="hold"/>
                                        <p:tgtEl>
                                          <p:spTgt spid="8"/>
                                        </p:tgtEl>
                                        <p:attrNameLst>
                                          <p:attrName>ppt_w</p:attrName>
                                        </p:attrNameLst>
                                      </p:cBhvr>
                                      <p:tavLst>
                                        <p:tav tm="0">
                                          <p:val>
                                            <p:fltVal val="0"/>
                                          </p:val>
                                        </p:tav>
                                        <p:tav tm="100000">
                                          <p:val>
                                            <p:strVal val="#ppt_w"/>
                                          </p:val>
                                        </p:tav>
                                      </p:tavLst>
                                    </p:anim>
                                    <p:anim calcmode="lin" valueType="num">
                                      <p:cBhvr>
                                        <p:cTn id="39" dur="1000" fill="hold"/>
                                        <p:tgtEl>
                                          <p:spTgt spid="8"/>
                                        </p:tgtEl>
                                        <p:attrNameLst>
                                          <p:attrName>ppt_h</p:attrName>
                                        </p:attrNameLst>
                                      </p:cBhvr>
                                      <p:tavLst>
                                        <p:tav tm="0">
                                          <p:val>
                                            <p:strVal val="#ppt_h"/>
                                          </p:val>
                                        </p:tav>
                                        <p:tav tm="100000">
                                          <p:val>
                                            <p:strVal val="#ppt_h"/>
                                          </p:val>
                                        </p:tav>
                                      </p:tavLst>
                                    </p:anim>
                                  </p:childTnLst>
                                </p:cTn>
                              </p:par>
                            </p:childTnLst>
                          </p:cTn>
                        </p:par>
                        <p:par>
                          <p:cTn id="40" fill="hold">
                            <p:stCondLst>
                              <p:cond delay="5500"/>
                            </p:stCondLst>
                            <p:childTnLst>
                              <p:par>
                                <p:cTn id="41" presetID="17"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ppt_x</p:attrName>
                                        </p:attrNameLst>
                                      </p:cBhvr>
                                      <p:tavLst>
                                        <p:tav tm="0">
                                          <p:val>
                                            <p:strVal val="#ppt_x-#ppt_w/2"/>
                                          </p:val>
                                        </p:tav>
                                        <p:tav tm="100000">
                                          <p:val>
                                            <p:strVal val="#ppt_x"/>
                                          </p:val>
                                        </p:tav>
                                      </p:tavLst>
                                    </p:anim>
                                    <p:anim calcmode="lin" valueType="num">
                                      <p:cBhvr>
                                        <p:cTn id="44" dur="1000" fill="hold"/>
                                        <p:tgtEl>
                                          <p:spTgt spid="9"/>
                                        </p:tgtEl>
                                        <p:attrNameLst>
                                          <p:attrName>ppt_y</p:attrName>
                                        </p:attrNameLst>
                                      </p:cBhvr>
                                      <p:tavLst>
                                        <p:tav tm="0">
                                          <p:val>
                                            <p:strVal val="#ppt_y"/>
                                          </p:val>
                                        </p:tav>
                                        <p:tav tm="100000">
                                          <p:val>
                                            <p:strVal val="#ppt_y"/>
                                          </p:val>
                                        </p:tav>
                                      </p:tavLst>
                                    </p:anim>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strVal val="#ppt_h"/>
                                          </p:val>
                                        </p:tav>
                                        <p:tav tm="100000">
                                          <p:val>
                                            <p:strVal val="#ppt_h"/>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5"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Obráze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66751"/>
            <a:ext cx="2857500" cy="2085975"/>
          </a:xfrm>
          <a:prstGeom prst="rect">
            <a:avLst/>
          </a:prstGeom>
        </p:spPr>
      </p:pic>
      <p:pic>
        <p:nvPicPr>
          <p:cNvPr id="11" name="Obráze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51176" y="4866328"/>
            <a:ext cx="3225147" cy="1986397"/>
          </a:xfrm>
          <a:prstGeom prst="rect">
            <a:avLst/>
          </a:prstGeom>
        </p:spPr>
      </p:pic>
      <p:sp>
        <p:nvSpPr>
          <p:cNvPr id="4" name="Obdélník 3"/>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Informační technologie </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 name="TextovéPole 8"/>
          <p:cNvSpPr txBox="1"/>
          <p:nvPr/>
        </p:nvSpPr>
        <p:spPr>
          <a:xfrm>
            <a:off x="838200" y="1690688"/>
            <a:ext cx="11102788" cy="954107"/>
          </a:xfrm>
          <a:prstGeom prst="rect">
            <a:avLst/>
          </a:prstGeom>
          <a:noFill/>
        </p:spPr>
        <p:txBody>
          <a:bodyPr wrap="square" rtlCol="0">
            <a:spAutoFit/>
          </a:bodyPr>
          <a:lstStyle/>
          <a:p>
            <a:r>
              <a:rPr lang="cs-CZ" sz="3200" b="1" dirty="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ICT</a:t>
            </a:r>
            <a:r>
              <a:rPr lang="cs-CZ" sz="3200" dirty="0">
                <a:latin typeface="Open Sans Condensed" panose="020B0806030504020204" pitchFamily="34" charset="0"/>
                <a:ea typeface="Open Sans Condensed" panose="020B0806030504020204" pitchFamily="34" charset="0"/>
                <a:cs typeface="Open Sans Condensed" panose="020B0806030504020204" pitchFamily="34" charset="0"/>
              </a:rPr>
              <a:t> - </a:t>
            </a:r>
            <a:r>
              <a:rPr lang="cs-CZ" sz="3200" dirty="0" err="1">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I</a:t>
            </a:r>
            <a:r>
              <a:rPr lang="cs-CZ" sz="3200" dirty="0" err="1">
                <a:latin typeface="Open Sans Condensed" panose="020B0806030504020204" pitchFamily="34" charset="0"/>
                <a:ea typeface="Open Sans Condensed" panose="020B0806030504020204" pitchFamily="34" charset="0"/>
                <a:cs typeface="Open Sans Condensed" panose="020B0806030504020204" pitchFamily="34" charset="0"/>
              </a:rPr>
              <a:t>nformation</a:t>
            </a:r>
            <a:r>
              <a:rPr lang="cs-CZ" sz="3200" dirty="0">
                <a:latin typeface="Open Sans Condensed" panose="020B0806030504020204" pitchFamily="34" charset="0"/>
                <a:ea typeface="Open Sans Condensed" panose="020B0806030504020204" pitchFamily="34" charset="0"/>
                <a:cs typeface="Open Sans Condensed" panose="020B0806030504020204" pitchFamily="34" charset="0"/>
              </a:rPr>
              <a:t> and </a:t>
            </a:r>
            <a:r>
              <a:rPr lang="cs-CZ" sz="3200" dirty="0" err="1">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C</a:t>
            </a:r>
            <a:r>
              <a:rPr lang="cs-CZ" sz="3200" dirty="0" err="1">
                <a:latin typeface="Open Sans Condensed" panose="020B0806030504020204" pitchFamily="34" charset="0"/>
                <a:ea typeface="Open Sans Condensed" panose="020B0806030504020204" pitchFamily="34" charset="0"/>
                <a:cs typeface="Open Sans Condensed" panose="020B0806030504020204" pitchFamily="34" charset="0"/>
              </a:rPr>
              <a:t>ommunication</a:t>
            </a:r>
            <a:r>
              <a:rPr lang="cs-CZ" sz="3200" dirty="0">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3200" dirty="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T</a:t>
            </a:r>
            <a:r>
              <a:rPr lang="cs-CZ" sz="3200" dirty="0">
                <a:latin typeface="Open Sans Condensed" panose="020B0806030504020204" pitchFamily="34" charset="0"/>
                <a:ea typeface="Open Sans Condensed" panose="020B0806030504020204" pitchFamily="34" charset="0"/>
                <a:cs typeface="Open Sans Condensed" panose="020B0806030504020204" pitchFamily="34" charset="0"/>
              </a:rPr>
              <a:t>echnologies</a:t>
            </a:r>
          </a:p>
          <a:p>
            <a:r>
              <a:rPr lang="cs-CZ" sz="24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prostředky pro zpracování </a:t>
            </a:r>
            <a:r>
              <a:rPr lang="cs-CZ" sz="2400" dirty="0"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informací + </a:t>
            </a:r>
            <a:r>
              <a:rPr lang="cs-CZ" sz="2400" dirty="0" smtClean="0">
                <a:solidFill>
                  <a:schemeClr val="tx1">
                    <a:lumMod val="75000"/>
                    <a:lumOff val="2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praktická </a:t>
            </a:r>
            <a:r>
              <a:rPr lang="cs-CZ" sz="2400" dirty="0">
                <a:solidFill>
                  <a:schemeClr val="tx1">
                    <a:lumMod val="75000"/>
                    <a:lumOff val="2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řešení využívaná v </a:t>
            </a:r>
            <a:r>
              <a:rPr lang="cs-CZ" sz="2400" dirty="0" smtClean="0">
                <a:solidFill>
                  <a:schemeClr val="tx1">
                    <a:lumMod val="75000"/>
                    <a:lumOff val="2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informatice</a:t>
            </a:r>
            <a:endParaRPr lang="cs-CZ" sz="2400" dirty="0">
              <a:solidFill>
                <a:schemeClr val="tx1">
                  <a:lumMod val="75000"/>
                  <a:lumOff val="2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graphicFrame>
        <p:nvGraphicFramePr>
          <p:cNvPr id="10" name="Diagram 9"/>
          <p:cNvGraphicFramePr/>
          <p:nvPr>
            <p:extLst>
              <p:ext uri="{D42A27DB-BD31-4B8C-83A1-F6EECF244321}">
                <p14:modId xmlns:p14="http://schemas.microsoft.com/office/powerpoint/2010/main" val="3226287419"/>
              </p:ext>
            </p:extLst>
          </p:nvPr>
        </p:nvGraphicFramePr>
        <p:xfrm>
          <a:off x="1558364" y="2644794"/>
          <a:ext cx="9043733" cy="422217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3" name="Obrázek 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6442" y="2737216"/>
            <a:ext cx="2883844" cy="2129113"/>
          </a:xfrm>
          <a:prstGeom prst="rect">
            <a:avLst/>
          </a:prstGeom>
        </p:spPr>
      </p:pic>
      <p:pic>
        <p:nvPicPr>
          <p:cNvPr id="5" name="Obrázek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062693" y="2932670"/>
            <a:ext cx="3063403" cy="1750516"/>
          </a:xfrm>
          <a:prstGeom prst="rect">
            <a:avLst/>
          </a:prstGeom>
        </p:spPr>
      </p:pic>
    </p:spTree>
    <p:extLst>
      <p:ext uri="{BB962C8B-B14F-4D97-AF65-F5344CB8AC3E}">
        <p14:creationId xmlns:p14="http://schemas.microsoft.com/office/powerpoint/2010/main" val="332096418"/>
      </p:ext>
    </p:extLst>
  </p:cSld>
  <p:clrMapOvr>
    <a:masterClrMapping/>
  </p:clrMapOvr>
  <mc:AlternateContent xmlns:mc="http://schemas.openxmlformats.org/markup-compatibility/2006" xmlns:p14="http://schemas.microsoft.com/office/powerpoint/2010/main">
    <mc:Choice Requires="p14">
      <p:transition spd="slow" p14:dur="3400" advTm="17046">
        <p14:reveal/>
      </p:transition>
    </mc:Choice>
    <mc:Fallback xmlns="">
      <p:transition spd="slow" advTm="17046">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Informatika</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a:t>
            </a:r>
            <a:r>
              <a:rPr lang="cs-CZ" sz="1400" cap="all" dirty="0"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 name="TextovéPole 8"/>
          <p:cNvSpPr txBox="1"/>
          <p:nvPr/>
        </p:nvSpPr>
        <p:spPr>
          <a:xfrm>
            <a:off x="838200" y="1690688"/>
            <a:ext cx="10304929" cy="1754326"/>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cs-CZ"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vědní </a:t>
            </a:r>
            <a:r>
              <a:rPr lang="cs-CZ" sz="2400" dirty="0">
                <a:latin typeface="Open Sans Condensed" panose="020B0806030504020204" pitchFamily="34" charset="0"/>
                <a:ea typeface="Open Sans Condensed" panose="020B0806030504020204" pitchFamily="34" charset="0"/>
                <a:cs typeface="Open Sans Condensed" panose="020B0806030504020204" pitchFamily="34" charset="0"/>
              </a:rPr>
              <a:t>obor, který se zabývá </a:t>
            </a:r>
            <a:r>
              <a:rPr lang="cs-CZ" sz="2400" dirty="0" smtClean="0">
                <a:solidFill>
                  <a:srgbClr val="45C9E1"/>
                </a:solidFill>
                <a:latin typeface="Open Sans Condensed" panose="020B0806030504020204" pitchFamily="34" charset="0"/>
                <a:ea typeface="Open Sans Condensed" panose="020B0806030504020204" pitchFamily="34" charset="0"/>
                <a:cs typeface="Open Sans Condensed" panose="020B0806030504020204" pitchFamily="34" charset="0"/>
              </a:rPr>
              <a:t>zpracováním informací</a:t>
            </a:r>
          </a:p>
          <a:p>
            <a:pPr marL="342900" indent="-342900">
              <a:lnSpc>
                <a:spcPct val="150000"/>
              </a:lnSpc>
              <a:buFont typeface="Arial" panose="020B0604020202020204" pitchFamily="34" charset="0"/>
              <a:buChar char="•"/>
            </a:pPr>
            <a:r>
              <a:rPr lang="pl-PL" sz="2400" dirty="0">
                <a:latin typeface="Open Sans Condensed" panose="020B0806030504020204" pitchFamily="34" charset="0"/>
                <a:ea typeface="Open Sans Condensed" panose="020B0806030504020204" pitchFamily="34" charset="0"/>
                <a:cs typeface="Open Sans Condensed" panose="020B0806030504020204" pitchFamily="34" charset="0"/>
              </a:rPr>
              <a:t>ř</a:t>
            </a:r>
            <a:r>
              <a:rPr lang="pl-PL"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eší teoretické i praktické otázky spojené </a:t>
            </a:r>
            <a:r>
              <a:rPr lang="pl-PL" sz="2400" dirty="0">
                <a:latin typeface="Open Sans Condensed" panose="020B0806030504020204" pitchFamily="34" charset="0"/>
                <a:ea typeface="Open Sans Condensed" panose="020B0806030504020204" pitchFamily="34" charset="0"/>
                <a:cs typeface="Open Sans Condensed" panose="020B0806030504020204" pitchFamily="34" charset="0"/>
              </a:rPr>
              <a:t>s </a:t>
            </a:r>
            <a:r>
              <a:rPr lang="pl-PL"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informacemi</a:t>
            </a:r>
          </a:p>
          <a:p>
            <a:pPr marL="342900" indent="-342900">
              <a:lnSpc>
                <a:spcPct val="150000"/>
              </a:lnSpc>
              <a:buFont typeface="Arial" panose="020B0604020202020204" pitchFamily="34" charset="0"/>
              <a:buChar char="•"/>
            </a:pPr>
            <a:r>
              <a:rPr lang="pl-PL"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počátky sahají do poloviny 20. století, kdy vznikly první elektronické počítače</a:t>
            </a:r>
          </a:p>
        </p:txBody>
      </p:sp>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26" y="3514660"/>
            <a:ext cx="4466496" cy="27924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Obrázek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1193" y="3513900"/>
            <a:ext cx="3576096" cy="28066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Obráze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04955" y="3514659"/>
            <a:ext cx="3876736" cy="27924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ovéPole 10"/>
          <p:cNvSpPr txBox="1"/>
          <p:nvPr/>
        </p:nvSpPr>
        <p:spPr>
          <a:xfrm>
            <a:off x="1606378" y="6376768"/>
            <a:ext cx="1487908" cy="369332"/>
          </a:xfrm>
          <a:prstGeom prst="rect">
            <a:avLst/>
          </a:prstGeom>
          <a:noFill/>
        </p:spPr>
        <p:txBody>
          <a:bodyPr wrap="none" rtlCol="0">
            <a:spAutoFit/>
          </a:bodyPr>
          <a:lstStyle/>
          <a:p>
            <a:r>
              <a:rPr lang="cs-CZ" dirty="0" smtClean="0">
                <a:solidFill>
                  <a:srgbClr val="C6379C"/>
                </a:solidFill>
              </a:rPr>
              <a:t>ALAN TURING</a:t>
            </a:r>
            <a:endParaRPr lang="cs-CZ" dirty="0">
              <a:solidFill>
                <a:srgbClr val="C6379C"/>
              </a:solidFill>
            </a:endParaRPr>
          </a:p>
        </p:txBody>
      </p:sp>
      <p:sp>
        <p:nvSpPr>
          <p:cNvPr id="12" name="TextovéPole 11"/>
          <p:cNvSpPr txBox="1"/>
          <p:nvPr/>
        </p:nvSpPr>
        <p:spPr>
          <a:xfrm>
            <a:off x="5641890" y="6376768"/>
            <a:ext cx="1802866" cy="369332"/>
          </a:xfrm>
          <a:prstGeom prst="rect">
            <a:avLst/>
          </a:prstGeom>
          <a:noFill/>
        </p:spPr>
        <p:txBody>
          <a:bodyPr wrap="none" rtlCol="0">
            <a:spAutoFit/>
          </a:bodyPr>
          <a:lstStyle/>
          <a:p>
            <a:r>
              <a:rPr lang="cs-CZ" dirty="0" smtClean="0">
                <a:solidFill>
                  <a:srgbClr val="C6379C"/>
                </a:solidFill>
              </a:rPr>
              <a:t>VANNEVAR BUSH</a:t>
            </a:r>
            <a:endParaRPr lang="cs-CZ" dirty="0">
              <a:solidFill>
                <a:srgbClr val="C6379C"/>
              </a:solidFill>
            </a:endParaRPr>
          </a:p>
        </p:txBody>
      </p:sp>
      <p:sp>
        <p:nvSpPr>
          <p:cNvPr id="13" name="TextovéPole 12"/>
          <p:cNvSpPr txBox="1"/>
          <p:nvPr/>
        </p:nvSpPr>
        <p:spPr>
          <a:xfrm>
            <a:off x="9216807" y="6372257"/>
            <a:ext cx="2276777" cy="369332"/>
          </a:xfrm>
          <a:prstGeom prst="rect">
            <a:avLst/>
          </a:prstGeom>
          <a:noFill/>
        </p:spPr>
        <p:txBody>
          <a:bodyPr wrap="none" rtlCol="0">
            <a:spAutoFit/>
          </a:bodyPr>
          <a:lstStyle/>
          <a:p>
            <a:r>
              <a:rPr lang="cs-CZ" dirty="0" smtClean="0">
                <a:solidFill>
                  <a:srgbClr val="C6379C"/>
                </a:solidFill>
              </a:rPr>
              <a:t>JOHN VON NEUMANN</a:t>
            </a:r>
            <a:endParaRPr lang="cs-CZ" dirty="0">
              <a:solidFill>
                <a:srgbClr val="C6379C"/>
              </a:solidFill>
            </a:endParaRPr>
          </a:p>
        </p:txBody>
      </p:sp>
    </p:spTree>
    <p:extLst>
      <p:ext uri="{BB962C8B-B14F-4D97-AF65-F5344CB8AC3E}">
        <p14:creationId xmlns:p14="http://schemas.microsoft.com/office/powerpoint/2010/main" val="4263493205"/>
      </p:ext>
    </p:extLst>
  </p:cSld>
  <p:clrMapOvr>
    <a:masterClrMapping/>
  </p:clrMapOvr>
  <mc:AlternateContent xmlns:mc="http://schemas.openxmlformats.org/markup-compatibility/2006" xmlns:p14="http://schemas.microsoft.com/office/powerpoint/2010/main">
    <mc:Choice Requires="p14">
      <p:transition spd="slow" p14:dur="3400" advTm="21311">
        <p14:reveal/>
      </p:transition>
    </mc:Choice>
    <mc:Fallback xmlns="">
      <p:transition spd="slow" advTm="21311">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John von Neumann, the genius who designed the architecture of our  computers, did so 75 years ago, and this is just one of his achievements –  SamaG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34487" y="1491823"/>
            <a:ext cx="2857500" cy="371475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ubor:Neumann.jpg – MediaWiki SPŠ a VOŠ Píse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34475" y="4835962"/>
            <a:ext cx="3057525" cy="20341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AN TURING: ENIGMA: The Incredible True Story of the Man Who Cracked The  Code: Revell, Anna: 9781522072126: Amazon.com: Book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2299" y="1491823"/>
            <a:ext cx="2162175" cy="345948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 Brief History of Computer Science - Earthly Mission"/>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482390"/>
            <a:ext cx="3276600" cy="5376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A Brief History of Computers [Infographic]"/>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9749" b="17478"/>
          <a:stretch/>
        </p:blipFill>
        <p:spPr bwMode="auto">
          <a:xfrm>
            <a:off x="3276600" y="1491049"/>
            <a:ext cx="3691487" cy="537606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Enigma jde do dražby! Za přístroj chtějí astronomickou částku - tn.cz"/>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76902" y="4798465"/>
            <a:ext cx="3457573" cy="2059535"/>
          </a:xfrm>
          <a:prstGeom prst="rect">
            <a:avLst/>
          </a:prstGeom>
          <a:noFill/>
          <a:extLst>
            <a:ext uri="{909E8E84-426E-40DD-AFC4-6F175D3DCCD1}">
              <a14:hiddenFill xmlns:a14="http://schemas.microsoft.com/office/drawing/2010/main">
                <a:solidFill>
                  <a:srgbClr val="FFFFFF"/>
                </a:solidFill>
              </a14:hiddenFill>
            </a:ext>
          </a:extLst>
        </p:spPr>
      </p:pic>
      <p:sp>
        <p:nvSpPr>
          <p:cNvPr id="10" name="Obdélník 9"/>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1" name="Zástupný symbol pro obsah 5"/>
          <p:cNvPicPr>
            <a:picLocks noGrp="1" noChangeAspect="1"/>
          </p:cNvPicPr>
          <p:nvPr>
            <p:ph idx="1"/>
          </p:nvPr>
        </p:nvPicPr>
        <p:blipFill>
          <a:blip r:embed="rId9"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2" name="TextovéPole 11"/>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4" name="Nadpis 1"/>
          <p:cNvSpPr>
            <a:spLocks noGrp="1"/>
          </p:cNvSpPr>
          <p:nvPr>
            <p:ph type="title"/>
          </p:nvPr>
        </p:nvSpPr>
        <p:spPr>
          <a:xfrm>
            <a:off x="838200" y="365125"/>
            <a:ext cx="10515600" cy="1325563"/>
          </a:xfrm>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Informatika</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13976786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Mrak 20"/>
          <p:cNvSpPr/>
          <p:nvPr/>
        </p:nvSpPr>
        <p:spPr>
          <a:xfrm rot="562235">
            <a:off x="5378" y="2727363"/>
            <a:ext cx="4415319" cy="2389406"/>
          </a:xfrm>
          <a:prstGeom prst="cloud">
            <a:avLst/>
          </a:prstGeom>
          <a:solidFill>
            <a:srgbClr val="F1A0A1"/>
          </a:solidFill>
          <a:ln>
            <a:solidFill>
              <a:srgbClr val="F1A0A1"/>
            </a:solidFill>
          </a:ln>
        </p:spPr>
        <p:txBody>
          <a:bodyPr wrap="square">
            <a:spAutoFit/>
          </a:bodyPr>
          <a:lstStyle/>
          <a:p>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Pokouší </a:t>
            </a:r>
            <a:r>
              <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se napodobit intelektuální činnosti člověka pomocí </a:t>
            </a:r>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počítače</a:t>
            </a:r>
            <a:endPar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Umělá inteligence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8" name="Zaoblený obdélníkový bublinový popisek 17"/>
          <p:cNvSpPr/>
          <p:nvPr/>
        </p:nvSpPr>
        <p:spPr>
          <a:xfrm>
            <a:off x="258707" y="5110360"/>
            <a:ext cx="1971275" cy="880021"/>
          </a:xfrm>
          <a:prstGeom prst="wedgeRoundRectCallout">
            <a:avLst>
              <a:gd name="adj1" fmla="val -64047"/>
              <a:gd name="adj2" fmla="val 32668"/>
              <a:gd name="adj3" fmla="val 16667"/>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Rozpoznávání řeči</a:t>
            </a:r>
            <a:endParaRPr lang="cs-CZ"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9" name="Zaoblený obdélníkový bublinový popisek 18"/>
          <p:cNvSpPr/>
          <p:nvPr/>
        </p:nvSpPr>
        <p:spPr>
          <a:xfrm>
            <a:off x="107092" y="1675505"/>
            <a:ext cx="3402227" cy="880021"/>
          </a:xfrm>
          <a:prstGeom prst="wedgeRoundRectCallout">
            <a:avLst>
              <a:gd name="adj1" fmla="val 7560"/>
              <a:gd name="adj2" fmla="val 87460"/>
              <a:gd name="adj3" fmla="val 16667"/>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sz="2400" dirty="0" smtClean="0">
                <a:solidFill>
                  <a:srgbClr val="F1A0A1"/>
                </a:solidFill>
                <a:latin typeface="Open Sans Condensed" panose="020B0806030504020204" pitchFamily="34" charset="0"/>
                <a:ea typeface="Open Sans Condensed" panose="020B0806030504020204" pitchFamily="34" charset="0"/>
                <a:cs typeface="Open Sans Condensed" panose="020B0806030504020204" pitchFamily="34" charset="0"/>
              </a:rPr>
              <a:t>AI</a:t>
            </a:r>
            <a:r>
              <a:rPr lang="cs-CZ"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 = </a:t>
            </a:r>
            <a:r>
              <a:rPr lang="cs-CZ" sz="2400" dirty="0" err="1" smtClean="0">
                <a:latin typeface="Open Sans Condensed" panose="020B0806030504020204" pitchFamily="34" charset="0"/>
                <a:ea typeface="Open Sans Condensed" panose="020B0806030504020204" pitchFamily="34" charset="0"/>
                <a:cs typeface="Open Sans Condensed" panose="020B0806030504020204" pitchFamily="34" charset="0"/>
              </a:rPr>
              <a:t>Artificial</a:t>
            </a:r>
            <a:r>
              <a:rPr lang="cs-CZ" sz="2400" dirty="0" smtClean="0">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err="1" smtClean="0">
                <a:latin typeface="Open Sans Condensed" panose="020B0806030504020204" pitchFamily="34" charset="0"/>
                <a:ea typeface="Open Sans Condensed" panose="020B0806030504020204" pitchFamily="34" charset="0"/>
                <a:cs typeface="Open Sans Condensed" panose="020B0806030504020204" pitchFamily="34" charset="0"/>
              </a:rPr>
              <a:t>Inteligency</a:t>
            </a:r>
            <a:endParaRPr lang="cs-CZ" sz="2400"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0" name="Zaoblený obdélníkový bublinový popisek 19"/>
          <p:cNvSpPr/>
          <p:nvPr/>
        </p:nvSpPr>
        <p:spPr>
          <a:xfrm>
            <a:off x="1983836" y="5866831"/>
            <a:ext cx="1725175" cy="802712"/>
          </a:xfrm>
          <a:prstGeom prst="wedgeRoundRectCallout">
            <a:avLst>
              <a:gd name="adj1" fmla="val -3192"/>
              <a:gd name="adj2" fmla="val 69124"/>
              <a:gd name="adj3" fmla="val 16667"/>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Tvorba hypotéz</a:t>
            </a:r>
            <a:endParaRPr lang="cs-CZ" dirty="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5" name="Obrázek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41928" y="4582964"/>
            <a:ext cx="4550072" cy="2275036"/>
          </a:xfrm>
          <a:prstGeom prst="rect">
            <a:avLst/>
          </a:prstGeom>
        </p:spPr>
      </p:pic>
      <p:pic>
        <p:nvPicPr>
          <p:cNvPr id="9" name="Obrázek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40071" y="1511413"/>
            <a:ext cx="4598545" cy="3060587"/>
          </a:xfrm>
          <a:prstGeom prst="rect">
            <a:avLst/>
          </a:prstGeom>
        </p:spPr>
      </p:pic>
      <p:pic>
        <p:nvPicPr>
          <p:cNvPr id="10" name="Obráze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98024" y="4062554"/>
            <a:ext cx="3816308" cy="2795446"/>
          </a:xfrm>
          <a:prstGeom prst="rect">
            <a:avLst/>
          </a:prstGeom>
        </p:spPr>
      </p:pic>
      <p:pic>
        <p:nvPicPr>
          <p:cNvPr id="13" name="Obrázek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99996" y="1520377"/>
            <a:ext cx="3821391" cy="2511327"/>
          </a:xfrm>
          <a:prstGeom prst="rect">
            <a:avLst/>
          </a:prstGeom>
        </p:spPr>
      </p:pic>
      <p:sp>
        <p:nvSpPr>
          <p:cNvPr id="14" name="Zaoblený obdélník 13"/>
          <p:cNvSpPr/>
          <p:nvPr/>
        </p:nvSpPr>
        <p:spPr>
          <a:xfrm>
            <a:off x="7639319" y="4195482"/>
            <a:ext cx="1917752" cy="672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3" name="Obrázek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671041" y="4292521"/>
            <a:ext cx="1800517" cy="466419"/>
          </a:xfrm>
          <a:prstGeom prst="rect">
            <a:avLst/>
          </a:prstGeom>
        </p:spPr>
      </p:pic>
      <p:grpSp>
        <p:nvGrpSpPr>
          <p:cNvPr id="16" name="Skupina 15"/>
          <p:cNvGrpSpPr/>
          <p:nvPr/>
        </p:nvGrpSpPr>
        <p:grpSpPr>
          <a:xfrm>
            <a:off x="3770428" y="3420366"/>
            <a:ext cx="1465904" cy="1550232"/>
            <a:chOff x="6087035" y="5119509"/>
            <a:chExt cx="1465904" cy="1550232"/>
          </a:xfrm>
        </p:grpSpPr>
        <p:sp>
          <p:nvSpPr>
            <p:cNvPr id="15" name="Zaoblený obdélník 14"/>
            <p:cNvSpPr/>
            <p:nvPr/>
          </p:nvSpPr>
          <p:spPr>
            <a:xfrm>
              <a:off x="6096000" y="5163671"/>
              <a:ext cx="1434353" cy="150607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2" name="Obrázek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7035" y="5119509"/>
              <a:ext cx="1465904" cy="1465904"/>
            </a:xfrm>
            <a:prstGeom prst="rect">
              <a:avLst/>
            </a:prstGeom>
          </p:spPr>
        </p:pic>
      </p:grpSp>
    </p:spTree>
    <p:extLst>
      <p:ext uri="{BB962C8B-B14F-4D97-AF65-F5344CB8AC3E}">
        <p14:creationId xmlns:p14="http://schemas.microsoft.com/office/powerpoint/2010/main" val="3107306326"/>
      </p:ext>
    </p:extLst>
  </p:cSld>
  <p:clrMapOvr>
    <a:masterClrMapping/>
  </p:clrMapOvr>
  <mc:AlternateContent xmlns:mc="http://schemas.openxmlformats.org/markup-compatibility/2006" xmlns:p14="http://schemas.microsoft.com/office/powerpoint/2010/main">
    <mc:Choice Requires="p14">
      <p:transition spd="slow" p14:dur="3400" advTm="15974">
        <p14:reveal/>
      </p:transition>
    </mc:Choice>
    <mc:Fallback xmlns="">
      <p:transition spd="slow" advTm="15974">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How Artificial Intelligence (AI) will Affect Customer Servi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7444"/>
            <a:ext cx="7400740" cy="5550555"/>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HSBC banks on startup for AI guardrails during coronavirus crisis | C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5889" y="3848101"/>
            <a:ext cx="4514851" cy="3009900"/>
          </a:xfrm>
          <a:prstGeom prst="rect">
            <a:avLst/>
          </a:prstGeom>
          <a:noFill/>
          <a:effectLst>
            <a:softEdge rad="622300"/>
          </a:effectLst>
          <a:extLst>
            <a:ext uri="{909E8E84-426E-40DD-AFC4-6F175D3DCCD1}">
              <a14:hiddenFill xmlns:a14="http://schemas.microsoft.com/office/drawing/2010/main">
                <a:solidFill>
                  <a:srgbClr val="FFFFFF"/>
                </a:solidFill>
              </a14:hiddenFill>
            </a:ext>
          </a:extLst>
        </p:spPr>
      </p:pic>
      <p:pic>
        <p:nvPicPr>
          <p:cNvPr id="5122" name="Picture 2" descr="Microsoft - Machine Learning and Artificial Intelligence - AI Tren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2192" y="1325563"/>
            <a:ext cx="4819807" cy="2713037"/>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ot machine learning with human and object recognition which use artificial  intelligence to measurements ,analytic and identical concept, it invents t  Stock Photo - Alamy"/>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0997"/>
          <a:stretch/>
        </p:blipFill>
        <p:spPr bwMode="auto">
          <a:xfrm>
            <a:off x="7369387" y="4056719"/>
            <a:ext cx="4822612" cy="2801280"/>
          </a:xfrm>
          <a:prstGeom prst="rect">
            <a:avLst/>
          </a:prstGeom>
          <a:noFill/>
          <a:extLst>
            <a:ext uri="{909E8E84-426E-40DD-AFC4-6F175D3DCCD1}">
              <a14:hiddenFill xmlns:a14="http://schemas.microsoft.com/office/drawing/2010/main">
                <a:solidFill>
                  <a:srgbClr val="FFFFFF"/>
                </a:solidFill>
              </a14:hiddenFill>
            </a:ext>
          </a:extLst>
        </p:spPr>
      </p:pic>
      <p:sp>
        <p:nvSpPr>
          <p:cNvPr id="8" name="Obdélník 7"/>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Nadpis 1"/>
          <p:cNvSpPr>
            <a:spLocks noGrp="1"/>
          </p:cNvSpPr>
          <p:nvPr>
            <p:ph type="title"/>
          </p:nvPr>
        </p:nvSpPr>
        <p:spPr>
          <a:xfrm>
            <a:off x="838200" y="365125"/>
            <a:ext cx="10515600" cy="1325563"/>
          </a:xfrm>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Umělá inteligence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0" name="Zástupný symbol pro obsah 5"/>
          <p:cNvPicPr>
            <a:picLocks noGrp="1" noChangeAspect="1"/>
          </p:cNvPicPr>
          <p:nvPr>
            <p:ph idx="1"/>
          </p:nvPr>
        </p:nvPicPr>
        <p:blipFill>
          <a:blip r:embed="rId7"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1" name="TextovéPole 10"/>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Tree>
    <p:extLst>
      <p:ext uri="{BB962C8B-B14F-4D97-AF65-F5344CB8AC3E}">
        <p14:creationId xmlns:p14="http://schemas.microsoft.com/office/powerpoint/2010/main" val="1251022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Výbuch 1 20"/>
          <p:cNvSpPr/>
          <p:nvPr/>
        </p:nvSpPr>
        <p:spPr>
          <a:xfrm rot="20631914">
            <a:off x="-1279298" y="1363830"/>
            <a:ext cx="6146296" cy="3371136"/>
          </a:xfrm>
          <a:prstGeom prst="irregularSeal1">
            <a:avLst/>
          </a:prstGeom>
          <a:solidFill>
            <a:srgbClr val="F1A0A1"/>
          </a:solidFill>
          <a:ln>
            <a:solidFill>
              <a:srgbClr val="F1A0A1"/>
            </a:solidFill>
          </a:ln>
        </p:spPr>
        <p:txBody>
          <a:bodyPr wrap="square">
            <a:spAutoFit/>
          </a:bodyPr>
          <a:lstStyle/>
          <a:p>
            <a:r>
              <a:rPr lang="cs-CZ" sz="2400" b="0" i="0" u="none" strike="noStrike" baseline="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Zabývá se konstrukcí strojů, které samostatně reagují na podněty </a:t>
            </a:r>
            <a:endPar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8" name="Obráze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9683" y="1502449"/>
            <a:ext cx="7532317" cy="5363010"/>
          </a:xfrm>
          <a:prstGeom prst="rect">
            <a:avLst/>
          </a:prstGeom>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Robotika</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8" name="Zaoblený obdélníkový bublinový popisek 17"/>
          <p:cNvSpPr/>
          <p:nvPr/>
        </p:nvSpPr>
        <p:spPr>
          <a:xfrm>
            <a:off x="7620959" y="1557174"/>
            <a:ext cx="1971275" cy="880021"/>
          </a:xfrm>
          <a:prstGeom prst="wedgeRoundRectCallout">
            <a:avLst>
              <a:gd name="adj1" fmla="val -64047"/>
              <a:gd name="adj2" fmla="val 32668"/>
              <a:gd name="adj3" fmla="val 16667"/>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Sociální robot</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1" name="Obrázek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7312" y="3783106"/>
            <a:ext cx="2393318" cy="3083132"/>
          </a:xfrm>
          <a:prstGeom prst="rect">
            <a:avLst/>
          </a:prstGeom>
        </p:spPr>
      </p:pic>
      <p:pic>
        <p:nvPicPr>
          <p:cNvPr id="17" name="Obrázek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51641" y="2580990"/>
            <a:ext cx="3633792" cy="4132097"/>
          </a:xfrm>
          <a:prstGeom prst="rect">
            <a:avLst/>
          </a:prstGeom>
        </p:spPr>
      </p:pic>
      <p:sp>
        <p:nvSpPr>
          <p:cNvPr id="19" name="Zaoblený obdélníkový bublinový popisek 18"/>
          <p:cNvSpPr/>
          <p:nvPr/>
        </p:nvSpPr>
        <p:spPr>
          <a:xfrm>
            <a:off x="2608728" y="1557174"/>
            <a:ext cx="2115671" cy="880021"/>
          </a:xfrm>
          <a:prstGeom prst="wedgeRoundRectCallout">
            <a:avLst>
              <a:gd name="adj1" fmla="val 7560"/>
              <a:gd name="adj2" fmla="val 87460"/>
              <a:gd name="adj3" fmla="val 16667"/>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Humanoidní robot</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0" name="Zaoblený obdélníkový bublinový popisek 19"/>
          <p:cNvSpPr/>
          <p:nvPr/>
        </p:nvSpPr>
        <p:spPr>
          <a:xfrm>
            <a:off x="1023766" y="4432679"/>
            <a:ext cx="1725175" cy="802712"/>
          </a:xfrm>
          <a:prstGeom prst="wedgeRoundRectCallout">
            <a:avLst>
              <a:gd name="adj1" fmla="val -3192"/>
              <a:gd name="adj2" fmla="val 69124"/>
              <a:gd name="adj3" fmla="val 16667"/>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Průmyslový robot</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23" name="Obrázek 22"/>
          <p:cNvPicPr>
            <a:picLocks noChangeAspect="1"/>
          </p:cNvPicPr>
          <p:nvPr/>
        </p:nvPicPr>
        <p:blipFill>
          <a:blip r:embed="rId7"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5675088" y="3473268"/>
            <a:ext cx="3219024" cy="3154643"/>
          </a:xfrm>
          <a:prstGeom prst="rect">
            <a:avLst/>
          </a:prstGeom>
        </p:spPr>
      </p:pic>
    </p:spTree>
    <p:extLst>
      <p:ext uri="{BB962C8B-B14F-4D97-AF65-F5344CB8AC3E}">
        <p14:creationId xmlns:p14="http://schemas.microsoft.com/office/powerpoint/2010/main" val="1052361038"/>
      </p:ext>
    </p:extLst>
  </p:cSld>
  <p:clrMapOvr>
    <a:masterClrMapping/>
  </p:clrMapOvr>
  <mc:AlternateContent xmlns:mc="http://schemas.openxmlformats.org/markup-compatibility/2006" xmlns:p14="http://schemas.microsoft.com/office/powerpoint/2010/main">
    <mc:Choice Requires="p14">
      <p:transition spd="slow" p14:dur="3400" advTm="16060">
        <p14:reveal/>
      </p:transition>
    </mc:Choice>
    <mc:Fallback xmlns="">
      <p:transition spd="slow" advTm="1606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áze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1498107"/>
            <a:ext cx="7639319" cy="5362802"/>
          </a:xfrm>
          <a:prstGeom prst="rect">
            <a:avLst/>
          </a:prstGeom>
        </p:spPr>
      </p:pic>
      <p:pic>
        <p:nvPicPr>
          <p:cNvPr id="11" name="Obráze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66966" y="1498106"/>
            <a:ext cx="5335986" cy="5376595"/>
          </a:xfrm>
          <a:prstGeom prst="rect">
            <a:avLst/>
          </a:prstGeom>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Expertní systémy</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8" name="Zaoblený obdélníkový bublinový popisek 17"/>
          <p:cNvSpPr/>
          <p:nvPr/>
        </p:nvSpPr>
        <p:spPr>
          <a:xfrm>
            <a:off x="417739" y="1908420"/>
            <a:ext cx="3179041" cy="908922"/>
          </a:xfrm>
          <a:prstGeom prst="wedgeRoundRectCallout">
            <a:avLst>
              <a:gd name="adj1" fmla="val -62234"/>
              <a:gd name="adj2" fmla="val 15069"/>
              <a:gd name="adj3" fmla="val 16667"/>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Strategická rozhodnutí ve finančním sektoru</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1" name="Dvojitá vlna 20"/>
          <p:cNvSpPr/>
          <p:nvPr/>
        </p:nvSpPr>
        <p:spPr>
          <a:xfrm>
            <a:off x="-2" y="3760123"/>
            <a:ext cx="2313094" cy="3067348"/>
          </a:xfrm>
          <a:prstGeom prst="doubleWave">
            <a:avLst/>
          </a:prstGeom>
          <a:solidFill>
            <a:srgbClr val="F1A0A1"/>
          </a:solidFill>
          <a:ln>
            <a:solidFill>
              <a:srgbClr val="F1A0A1"/>
            </a:solidFill>
          </a:ln>
        </p:spPr>
        <p:txBody>
          <a:bodyPr wrap="square">
            <a:spAutoFit/>
          </a:bodyPr>
          <a:lstStyle/>
          <a:p>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Pomáhají při rozhodování</a:t>
            </a:r>
            <a:b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br>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v </a:t>
            </a:r>
            <a:r>
              <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oblastech, kde</a:t>
            </a:r>
          </a:p>
          <a:p>
            <a:r>
              <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je zapotřebí brát v úvahu velké množství údajů</a:t>
            </a:r>
          </a:p>
        </p:txBody>
      </p:sp>
      <p:sp>
        <p:nvSpPr>
          <p:cNvPr id="14" name="Zaoblený obdélník 13"/>
          <p:cNvSpPr/>
          <p:nvPr/>
        </p:nvSpPr>
        <p:spPr>
          <a:xfrm>
            <a:off x="7639319" y="4195482"/>
            <a:ext cx="1917752" cy="6723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7" name="Obrázek 1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370157">
            <a:off x="3845990" y="2923228"/>
            <a:ext cx="4289955" cy="3364040"/>
          </a:xfrm>
          <a:prstGeom prst="rect">
            <a:avLst/>
          </a:prstGeom>
          <a:ln>
            <a:noFill/>
          </a:ln>
          <a:effectLst>
            <a:outerShdw blurRad="190500" algn="tl" rotWithShape="0">
              <a:srgbClr val="000000">
                <a:alpha val="70000"/>
              </a:srgbClr>
            </a:outerShdw>
          </a:effectLst>
        </p:spPr>
      </p:pic>
      <p:sp>
        <p:nvSpPr>
          <p:cNvPr id="19" name="Zaoblený obdélníkový bublinový popisek 18"/>
          <p:cNvSpPr/>
          <p:nvPr/>
        </p:nvSpPr>
        <p:spPr>
          <a:xfrm>
            <a:off x="7344524" y="4853786"/>
            <a:ext cx="3599741" cy="880021"/>
          </a:xfrm>
          <a:prstGeom prst="wedgeRoundRectCallout">
            <a:avLst>
              <a:gd name="adj1" fmla="val -28597"/>
              <a:gd name="adj2" fmla="val -126906"/>
              <a:gd name="adj3" fmla="val 16667"/>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Stanovení diagnózy v medicíně</a:t>
            </a:r>
            <a:endParaRPr lang="cs-CZ" dirty="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659790518"/>
      </p:ext>
    </p:extLst>
  </p:cSld>
  <p:clrMapOvr>
    <a:masterClrMapping/>
  </p:clrMapOvr>
  <mc:AlternateContent xmlns:mc="http://schemas.openxmlformats.org/markup-compatibility/2006" xmlns:p14="http://schemas.microsoft.com/office/powerpoint/2010/main">
    <mc:Choice Requires="p14">
      <p:transition spd="slow" p14:dur="3400" advTm="16598">
        <p14:reveal/>
      </p:transition>
    </mc:Choice>
    <mc:Fallback xmlns="">
      <p:transition spd="slow" advTm="16598">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Obrázek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3554"/>
            <a:ext cx="9536793" cy="5364446"/>
          </a:xfrm>
          <a:prstGeom prst="rect">
            <a:avLst/>
          </a:prstGeom>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Počítačová simulace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20" name="Zaoblený obdélníkový bublinový popisek 19"/>
          <p:cNvSpPr/>
          <p:nvPr/>
        </p:nvSpPr>
        <p:spPr>
          <a:xfrm>
            <a:off x="98061" y="2499918"/>
            <a:ext cx="2112354" cy="726953"/>
          </a:xfrm>
          <a:prstGeom prst="wedgeRoundRectCallout">
            <a:avLst>
              <a:gd name="adj1" fmla="val -26814"/>
              <a:gd name="adj2" fmla="val 83433"/>
              <a:gd name="adj3" fmla="val 16667"/>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Letecké simulátory</a:t>
            </a:r>
            <a:endParaRPr lang="cs-CZ" dirty="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1" name="Obdélník s odříznutými rohy na opačné straně 20"/>
          <p:cNvSpPr/>
          <p:nvPr/>
        </p:nvSpPr>
        <p:spPr>
          <a:xfrm>
            <a:off x="1132514" y="5490810"/>
            <a:ext cx="5362627" cy="991731"/>
          </a:xfrm>
          <a:prstGeom prst="snip2DiagRect">
            <a:avLst/>
          </a:prstGeom>
          <a:solidFill>
            <a:srgbClr val="F1A0A1"/>
          </a:solidFill>
          <a:ln>
            <a:solidFill>
              <a:srgbClr val="F1A0A1"/>
            </a:solidFill>
          </a:ln>
        </p:spPr>
        <p:txBody>
          <a:bodyPr wrap="square">
            <a:spAutoFit/>
          </a:bodyPr>
          <a:lstStyle/>
          <a:p>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Umožňuje </a:t>
            </a:r>
            <a:r>
              <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zkoumat neexistující </a:t>
            </a:r>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objekty, simulovat nebezpečné situace… </a:t>
            </a:r>
            <a:endPar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Obrázek 8"/>
          <p:cNvPicPr>
            <a:picLocks noChangeAspect="1"/>
          </p:cNvPicPr>
          <p:nvPr/>
        </p:nvPicPr>
        <p:blipFill>
          <a:blip r:embed="rId5" cstate="print">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8712456" y="5066950"/>
            <a:ext cx="3479544" cy="1791050"/>
          </a:xfrm>
          <a:prstGeom prst="rect">
            <a:avLst/>
          </a:prstGeom>
        </p:spPr>
      </p:pic>
      <p:pic>
        <p:nvPicPr>
          <p:cNvPr id="10" name="Obrázek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1285" y="1509620"/>
            <a:ext cx="4740715" cy="3555536"/>
          </a:xfrm>
          <a:prstGeom prst="rect">
            <a:avLst/>
          </a:prstGeom>
        </p:spPr>
      </p:pic>
      <p:pic>
        <p:nvPicPr>
          <p:cNvPr id="11" name="Obráze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76346" y="4691491"/>
            <a:ext cx="2069658" cy="1791050"/>
          </a:xfrm>
          <a:prstGeom prst="rect">
            <a:avLst/>
          </a:prstGeom>
          <a:ln>
            <a:noFill/>
          </a:ln>
          <a:effectLst>
            <a:outerShdw blurRad="292100" dist="139700" dir="2700000" algn="tl" rotWithShape="0">
              <a:srgbClr val="333333">
                <a:alpha val="65000"/>
              </a:srgbClr>
            </a:outerShdw>
          </a:effectLst>
        </p:spPr>
      </p:pic>
      <p:sp>
        <p:nvSpPr>
          <p:cNvPr id="19" name="Zaoblený obdélníkový bublinový popisek 18"/>
          <p:cNvSpPr/>
          <p:nvPr/>
        </p:nvSpPr>
        <p:spPr>
          <a:xfrm>
            <a:off x="9257232" y="4646562"/>
            <a:ext cx="2115671" cy="523580"/>
          </a:xfrm>
          <a:prstGeom prst="wedgeRoundRectCallout">
            <a:avLst>
              <a:gd name="adj1" fmla="val -80667"/>
              <a:gd name="adj2" fmla="val 65452"/>
              <a:gd name="adj3" fmla="val 16667"/>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err="1"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Crash</a:t>
            </a:r>
            <a:r>
              <a:rPr lang="cs-CZ"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 testy</a:t>
            </a:r>
            <a:endParaRPr lang="cs-CZ"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8" name="Zaoblený obdélníkový bublinový popisek 17"/>
          <p:cNvSpPr/>
          <p:nvPr/>
        </p:nvSpPr>
        <p:spPr>
          <a:xfrm>
            <a:off x="6199463" y="1763162"/>
            <a:ext cx="2201923" cy="543810"/>
          </a:xfrm>
          <a:prstGeom prst="wedgeRoundRectCallout">
            <a:avLst>
              <a:gd name="adj1" fmla="val 63655"/>
              <a:gd name="adj2" fmla="val 55931"/>
              <a:gd name="adj3" fmla="val 16667"/>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Vědecké hypotézy</a:t>
            </a:r>
            <a:endParaRPr lang="cs-CZ"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1446758672"/>
      </p:ext>
    </p:extLst>
  </p:cSld>
  <p:clrMapOvr>
    <a:masterClrMapping/>
  </p:clrMapOvr>
  <mc:AlternateContent xmlns:mc="http://schemas.openxmlformats.org/markup-compatibility/2006" xmlns:p14="http://schemas.microsoft.com/office/powerpoint/2010/main">
    <mc:Choice Requires="p14">
      <p:transition spd="slow" p14:dur="3400" advTm="16085">
        <p14:reveal/>
      </p:transition>
    </mc:Choice>
    <mc:Fallback xmlns="">
      <p:transition spd="slow" advTm="16085">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Obrázek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02863"/>
            <a:ext cx="7600602" cy="5355137"/>
          </a:xfrm>
          <a:prstGeom prst="rect">
            <a:avLst/>
          </a:prstGeom>
        </p:spPr>
      </p:pic>
      <p:pic>
        <p:nvPicPr>
          <p:cNvPr id="3" name="Obráze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00602" y="3259625"/>
            <a:ext cx="4591398" cy="2295699"/>
          </a:xfrm>
          <a:prstGeom prst="rect">
            <a:avLst/>
          </a:prstGeom>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Telekomunikace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ÚVOD DO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18" name="Zaoblený obdélníkový bublinový popisek 17"/>
          <p:cNvSpPr/>
          <p:nvPr/>
        </p:nvSpPr>
        <p:spPr>
          <a:xfrm>
            <a:off x="6565558" y="5731611"/>
            <a:ext cx="3084226" cy="880021"/>
          </a:xfrm>
          <a:prstGeom prst="wedgeRoundRectCallout">
            <a:avLst>
              <a:gd name="adj1" fmla="val 27826"/>
              <a:gd name="adj2" fmla="val -103066"/>
              <a:gd name="adj3" fmla="val 16667"/>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Televizní a rozhlasové vysílání</a:t>
            </a:r>
            <a:endParaRPr lang="cs-CZ"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9" name="Zaoblený obdélníkový bublinový popisek 18"/>
          <p:cNvSpPr/>
          <p:nvPr/>
        </p:nvSpPr>
        <p:spPr>
          <a:xfrm>
            <a:off x="9896301" y="5715175"/>
            <a:ext cx="2115671" cy="880021"/>
          </a:xfrm>
          <a:prstGeom prst="wedgeRoundRectCallout">
            <a:avLst>
              <a:gd name="adj1" fmla="val -24758"/>
              <a:gd name="adj2" fmla="val -107248"/>
              <a:gd name="adj3" fmla="val 16667"/>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Telefonní linky a mobilní sítě</a:t>
            </a:r>
            <a:endParaRPr lang="cs-CZ" dirty="0">
              <a:solidFill>
                <a:schemeClr val="accent6">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0" name="Zaoblený obdélníkový bublinový popisek 19"/>
          <p:cNvSpPr/>
          <p:nvPr/>
        </p:nvSpPr>
        <p:spPr>
          <a:xfrm>
            <a:off x="235430" y="1690688"/>
            <a:ext cx="2112354" cy="1143128"/>
          </a:xfrm>
          <a:prstGeom prst="wedgeRoundRectCallout">
            <a:avLst>
              <a:gd name="adj1" fmla="val 986"/>
              <a:gd name="adj2" fmla="val 88570"/>
              <a:gd name="adj3" fmla="val 16667"/>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Internet, satelitní přenosy, WIFI</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21" name="Bublinový popisek ve tvaru obláčku 20"/>
          <p:cNvSpPr/>
          <p:nvPr/>
        </p:nvSpPr>
        <p:spPr>
          <a:xfrm>
            <a:off x="7826887" y="1801099"/>
            <a:ext cx="4138827" cy="1264980"/>
          </a:xfrm>
          <a:prstGeom prst="cloudCallout">
            <a:avLst>
              <a:gd name="adj1" fmla="val -76563"/>
              <a:gd name="adj2" fmla="val -1320"/>
            </a:avLst>
          </a:prstGeom>
          <a:solidFill>
            <a:srgbClr val="F1A0A1"/>
          </a:solidFill>
          <a:ln>
            <a:solidFill>
              <a:srgbClr val="F1A0A1"/>
            </a:solidFill>
          </a:ln>
        </p:spPr>
        <p:txBody>
          <a:bodyPr wrap="square">
            <a:spAutoFit/>
          </a:bodyPr>
          <a:lstStyle/>
          <a:p>
            <a:r>
              <a:rPr lang="cs-CZ" sz="2400" dirty="0" smtClean="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Řeší </a:t>
            </a:r>
            <a:r>
              <a:rPr lang="cs-CZ" sz="2400" dirty="0">
                <a:solidFill>
                  <a:srgbClr val="003052"/>
                </a:solidFill>
                <a:latin typeface="Open Sans Condensed" panose="020B0806030504020204" pitchFamily="34" charset="0"/>
                <a:ea typeface="Open Sans Condensed" panose="020B0806030504020204" pitchFamily="34" charset="0"/>
                <a:cs typeface="Open Sans Condensed" panose="020B0806030504020204" pitchFamily="34" charset="0"/>
              </a:rPr>
              <a:t>vzdálený přenos informací</a:t>
            </a:r>
          </a:p>
        </p:txBody>
      </p:sp>
    </p:spTree>
    <p:extLst>
      <p:ext uri="{BB962C8B-B14F-4D97-AF65-F5344CB8AC3E}">
        <p14:creationId xmlns:p14="http://schemas.microsoft.com/office/powerpoint/2010/main" val="3133034621"/>
      </p:ext>
    </p:extLst>
  </p:cSld>
  <p:clrMapOvr>
    <a:masterClrMapping/>
  </p:clrMapOvr>
  <mc:AlternateContent xmlns:mc="http://schemas.openxmlformats.org/markup-compatibility/2006" xmlns:p14="http://schemas.microsoft.com/office/powerpoint/2010/main">
    <mc:Choice Requires="p14">
      <p:transition spd="slow" p14:dur="3400" advTm="16157">
        <p14:reveal/>
      </p:transition>
    </mc:Choice>
    <mc:Fallback xmlns="">
      <p:transition spd="slow" advTm="16157">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otiv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iv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2041</TotalTime>
  <Words>1958</Words>
  <Application>Microsoft Office PowerPoint</Application>
  <PresentationFormat>Širokoúhlá obrazovka</PresentationFormat>
  <Paragraphs>176</Paragraphs>
  <Slides>10</Slides>
  <Notes>9</Notes>
  <HiddenSlides>0</HiddenSlides>
  <MMClips>0</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10</vt:i4>
      </vt:variant>
    </vt:vector>
  </HeadingPairs>
  <TitlesOfParts>
    <vt:vector size="16" baseType="lpstr">
      <vt:lpstr>Arial</vt:lpstr>
      <vt:lpstr>Calibri</vt:lpstr>
      <vt:lpstr>Calibri Light</vt:lpstr>
      <vt:lpstr>Open Sans Condensed</vt:lpstr>
      <vt:lpstr>Open Sans Condensed Light</vt:lpstr>
      <vt:lpstr>Office Theme</vt:lpstr>
      <vt:lpstr>Úvod do informatiky</vt:lpstr>
      <vt:lpstr>Informatika</vt:lpstr>
      <vt:lpstr>Informatika</vt:lpstr>
      <vt:lpstr>Umělá inteligence</vt:lpstr>
      <vt:lpstr>Umělá inteligence</vt:lpstr>
      <vt:lpstr>Robotika</vt:lpstr>
      <vt:lpstr>Expertní systémy</vt:lpstr>
      <vt:lpstr>Počítačová simulace</vt:lpstr>
      <vt:lpstr>Telekomunikace</vt:lpstr>
      <vt:lpstr>Informační technologie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Základy informatiky</dc:title>
  <dc:creator>ml</dc:creator>
  <cp:lastModifiedBy>ml</cp:lastModifiedBy>
  <cp:revision>136</cp:revision>
  <dcterms:created xsi:type="dcterms:W3CDTF">2016-09-17T12:48:11Z</dcterms:created>
  <dcterms:modified xsi:type="dcterms:W3CDTF">2023-09-28T18:18:06Z</dcterms:modified>
</cp:coreProperties>
</file>